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257" r:id="rId3"/>
    <p:sldId id="258" r:id="rId4"/>
    <p:sldId id="259" r:id="rId5"/>
    <p:sldId id="261" r:id="rId6"/>
    <p:sldId id="260" r:id="rId7"/>
    <p:sldId id="262" r:id="rId8"/>
    <p:sldId id="263"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878" autoAdjust="0"/>
    <p:restoredTop sz="94660"/>
  </p:normalViewPr>
  <p:slideViewPr>
    <p:cSldViewPr snapToGrid="0">
      <p:cViewPr varScale="1">
        <p:scale>
          <a:sx n="78" d="100"/>
          <a:sy n="78" d="100"/>
        </p:scale>
        <p:origin x="149"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8C40A6-8E3D-4F5C-ADAE-D7C866C61832}" type="datetimeFigureOut">
              <a:rPr lang="de-DE" smtClean="0"/>
              <a:t>24.08.2023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D9176A-D1E4-4D63-95EE-71F3A1E23DA5}" type="slidenum">
              <a:rPr lang="de-DE" smtClean="0"/>
              <a:t>‹Nr.›</a:t>
            </a:fld>
            <a:endParaRPr lang="de-DE"/>
          </a:p>
        </p:txBody>
      </p:sp>
    </p:spTree>
    <p:extLst>
      <p:ext uri="{BB962C8B-B14F-4D97-AF65-F5344CB8AC3E}">
        <p14:creationId xmlns:p14="http://schemas.microsoft.com/office/powerpoint/2010/main" val="2111103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20735E-9838-72AD-574A-CB003E6AFB88}"/>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2BFD2B5D-E441-A8B4-3A2A-246F150B86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CB1EC094-736B-40F3-20A6-D8F3991DC423}"/>
              </a:ext>
            </a:extLst>
          </p:cNvPr>
          <p:cNvSpPr>
            <a:spLocks noGrp="1"/>
          </p:cNvSpPr>
          <p:nvPr>
            <p:ph type="dt" sz="half" idx="10"/>
          </p:nvPr>
        </p:nvSpPr>
        <p:spPr/>
        <p:txBody>
          <a:bodyPr/>
          <a:lstStyle/>
          <a:p>
            <a:fld id="{2393F066-3648-4161-99C7-90917A74E26F}" type="datetime1">
              <a:rPr lang="de-DE" smtClean="0"/>
              <a:t>24.08.2023</a:t>
            </a:fld>
            <a:endParaRPr lang="de-DE"/>
          </a:p>
        </p:txBody>
      </p:sp>
      <p:sp>
        <p:nvSpPr>
          <p:cNvPr id="5" name="Fußzeilenplatzhalter 4">
            <a:extLst>
              <a:ext uri="{FF2B5EF4-FFF2-40B4-BE49-F238E27FC236}">
                <a16:creationId xmlns:a16="http://schemas.microsoft.com/office/drawing/2014/main" id="{BAE6FD75-4E69-C79C-DDEA-BC50D5D1E724}"/>
              </a:ext>
            </a:extLst>
          </p:cNvPr>
          <p:cNvSpPr>
            <a:spLocks noGrp="1"/>
          </p:cNvSpPr>
          <p:nvPr>
            <p:ph type="ftr" sz="quarter" idx="11"/>
          </p:nvPr>
        </p:nvSpPr>
        <p:spPr/>
        <p:txBody>
          <a:bodyPr/>
          <a:lstStyle/>
          <a:p>
            <a:r>
              <a:rPr lang="de-DE"/>
              <a:t>Dr. Jürgen Lange</a:t>
            </a:r>
          </a:p>
        </p:txBody>
      </p:sp>
      <p:sp>
        <p:nvSpPr>
          <p:cNvPr id="6" name="Foliennummernplatzhalter 5">
            <a:extLst>
              <a:ext uri="{FF2B5EF4-FFF2-40B4-BE49-F238E27FC236}">
                <a16:creationId xmlns:a16="http://schemas.microsoft.com/office/drawing/2014/main" id="{412F15E3-EDCC-B5ED-757A-172E020AE722}"/>
              </a:ext>
            </a:extLst>
          </p:cNvPr>
          <p:cNvSpPr>
            <a:spLocks noGrp="1"/>
          </p:cNvSpPr>
          <p:nvPr>
            <p:ph type="sldNum" sz="quarter" idx="12"/>
          </p:nvPr>
        </p:nvSpPr>
        <p:spPr/>
        <p:txBody>
          <a:bodyPr/>
          <a:lstStyle/>
          <a:p>
            <a:fld id="{F400E279-D308-47F2-BB85-2C172B20F2AF}" type="slidenum">
              <a:rPr lang="de-DE" smtClean="0"/>
              <a:t>‹Nr.›</a:t>
            </a:fld>
            <a:endParaRPr lang="de-DE"/>
          </a:p>
        </p:txBody>
      </p:sp>
    </p:spTree>
    <p:extLst>
      <p:ext uri="{BB962C8B-B14F-4D97-AF65-F5344CB8AC3E}">
        <p14:creationId xmlns:p14="http://schemas.microsoft.com/office/powerpoint/2010/main" val="4060536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FED7E8-3BFE-AA57-E72B-1D884EE7AD2F}"/>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DD03EF8-D99E-9B6E-D580-57A3095D961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6BB928A-73E2-D732-8D62-C9FA15672160}"/>
              </a:ext>
            </a:extLst>
          </p:cNvPr>
          <p:cNvSpPr>
            <a:spLocks noGrp="1"/>
          </p:cNvSpPr>
          <p:nvPr>
            <p:ph type="dt" sz="half" idx="10"/>
          </p:nvPr>
        </p:nvSpPr>
        <p:spPr/>
        <p:txBody>
          <a:bodyPr/>
          <a:lstStyle/>
          <a:p>
            <a:fld id="{7505A3F5-A368-4ECE-862B-6E1A48181874}" type="datetime1">
              <a:rPr lang="de-DE" smtClean="0"/>
              <a:t>24.08.2023</a:t>
            </a:fld>
            <a:endParaRPr lang="de-DE"/>
          </a:p>
        </p:txBody>
      </p:sp>
      <p:sp>
        <p:nvSpPr>
          <p:cNvPr id="5" name="Fußzeilenplatzhalter 4">
            <a:extLst>
              <a:ext uri="{FF2B5EF4-FFF2-40B4-BE49-F238E27FC236}">
                <a16:creationId xmlns:a16="http://schemas.microsoft.com/office/drawing/2014/main" id="{60F49274-6874-FC3F-88F1-0B78581D22C3}"/>
              </a:ext>
            </a:extLst>
          </p:cNvPr>
          <p:cNvSpPr>
            <a:spLocks noGrp="1"/>
          </p:cNvSpPr>
          <p:nvPr>
            <p:ph type="ftr" sz="quarter" idx="11"/>
          </p:nvPr>
        </p:nvSpPr>
        <p:spPr/>
        <p:txBody>
          <a:bodyPr/>
          <a:lstStyle/>
          <a:p>
            <a:r>
              <a:rPr lang="de-DE"/>
              <a:t>Dr. Jürgen Lange</a:t>
            </a:r>
          </a:p>
        </p:txBody>
      </p:sp>
      <p:sp>
        <p:nvSpPr>
          <p:cNvPr id="6" name="Foliennummernplatzhalter 5">
            <a:extLst>
              <a:ext uri="{FF2B5EF4-FFF2-40B4-BE49-F238E27FC236}">
                <a16:creationId xmlns:a16="http://schemas.microsoft.com/office/drawing/2014/main" id="{4A20C91A-3B3A-BB81-CFC6-C58C31EF4395}"/>
              </a:ext>
            </a:extLst>
          </p:cNvPr>
          <p:cNvSpPr>
            <a:spLocks noGrp="1"/>
          </p:cNvSpPr>
          <p:nvPr>
            <p:ph type="sldNum" sz="quarter" idx="12"/>
          </p:nvPr>
        </p:nvSpPr>
        <p:spPr/>
        <p:txBody>
          <a:bodyPr/>
          <a:lstStyle/>
          <a:p>
            <a:fld id="{F400E279-D308-47F2-BB85-2C172B20F2AF}" type="slidenum">
              <a:rPr lang="de-DE" smtClean="0"/>
              <a:t>‹Nr.›</a:t>
            </a:fld>
            <a:endParaRPr lang="de-DE"/>
          </a:p>
        </p:txBody>
      </p:sp>
    </p:spTree>
    <p:extLst>
      <p:ext uri="{BB962C8B-B14F-4D97-AF65-F5344CB8AC3E}">
        <p14:creationId xmlns:p14="http://schemas.microsoft.com/office/powerpoint/2010/main" val="3925304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CA9B951F-8A5E-B03A-D37C-C35ECACD6EA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1EAA0BEB-F9EF-B7CA-9BC4-419427CDC514}"/>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C7E3786-51F3-71F1-02EC-FFB42310CB1C}"/>
              </a:ext>
            </a:extLst>
          </p:cNvPr>
          <p:cNvSpPr>
            <a:spLocks noGrp="1"/>
          </p:cNvSpPr>
          <p:nvPr>
            <p:ph type="dt" sz="half" idx="10"/>
          </p:nvPr>
        </p:nvSpPr>
        <p:spPr/>
        <p:txBody>
          <a:bodyPr/>
          <a:lstStyle/>
          <a:p>
            <a:fld id="{D803ADCB-B9CD-4DF6-95B1-7CE5D2FDA037}" type="datetime1">
              <a:rPr lang="de-DE" smtClean="0"/>
              <a:t>24.08.2023</a:t>
            </a:fld>
            <a:endParaRPr lang="de-DE"/>
          </a:p>
        </p:txBody>
      </p:sp>
      <p:sp>
        <p:nvSpPr>
          <p:cNvPr id="5" name="Fußzeilenplatzhalter 4">
            <a:extLst>
              <a:ext uri="{FF2B5EF4-FFF2-40B4-BE49-F238E27FC236}">
                <a16:creationId xmlns:a16="http://schemas.microsoft.com/office/drawing/2014/main" id="{07BACF4F-D001-8F89-283E-9A7B4C221BDD}"/>
              </a:ext>
            </a:extLst>
          </p:cNvPr>
          <p:cNvSpPr>
            <a:spLocks noGrp="1"/>
          </p:cNvSpPr>
          <p:nvPr>
            <p:ph type="ftr" sz="quarter" idx="11"/>
          </p:nvPr>
        </p:nvSpPr>
        <p:spPr/>
        <p:txBody>
          <a:bodyPr/>
          <a:lstStyle/>
          <a:p>
            <a:r>
              <a:rPr lang="de-DE"/>
              <a:t>Dr. Jürgen Lange</a:t>
            </a:r>
          </a:p>
        </p:txBody>
      </p:sp>
      <p:sp>
        <p:nvSpPr>
          <p:cNvPr id="6" name="Foliennummernplatzhalter 5">
            <a:extLst>
              <a:ext uri="{FF2B5EF4-FFF2-40B4-BE49-F238E27FC236}">
                <a16:creationId xmlns:a16="http://schemas.microsoft.com/office/drawing/2014/main" id="{202E0408-918E-252D-BD87-41C58880BC12}"/>
              </a:ext>
            </a:extLst>
          </p:cNvPr>
          <p:cNvSpPr>
            <a:spLocks noGrp="1"/>
          </p:cNvSpPr>
          <p:nvPr>
            <p:ph type="sldNum" sz="quarter" idx="12"/>
          </p:nvPr>
        </p:nvSpPr>
        <p:spPr/>
        <p:txBody>
          <a:bodyPr/>
          <a:lstStyle/>
          <a:p>
            <a:fld id="{F400E279-D308-47F2-BB85-2C172B20F2AF}" type="slidenum">
              <a:rPr lang="de-DE" smtClean="0"/>
              <a:t>‹Nr.›</a:t>
            </a:fld>
            <a:endParaRPr lang="de-DE"/>
          </a:p>
        </p:txBody>
      </p:sp>
    </p:spTree>
    <p:extLst>
      <p:ext uri="{BB962C8B-B14F-4D97-AF65-F5344CB8AC3E}">
        <p14:creationId xmlns:p14="http://schemas.microsoft.com/office/powerpoint/2010/main" val="4271965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8F73A1-8456-1DFF-AD8D-523E5F11B4C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577F13EC-D7ED-814E-0C8C-53CF3F8507A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A927279-B7E6-B66B-6965-901BB4C96554}"/>
              </a:ext>
            </a:extLst>
          </p:cNvPr>
          <p:cNvSpPr>
            <a:spLocks noGrp="1"/>
          </p:cNvSpPr>
          <p:nvPr>
            <p:ph type="dt" sz="half" idx="10"/>
          </p:nvPr>
        </p:nvSpPr>
        <p:spPr/>
        <p:txBody>
          <a:bodyPr/>
          <a:lstStyle/>
          <a:p>
            <a:fld id="{DAB14989-1941-450B-9623-D503B5120155}" type="datetime1">
              <a:rPr lang="de-DE" smtClean="0"/>
              <a:t>24.08.2023</a:t>
            </a:fld>
            <a:endParaRPr lang="de-DE"/>
          </a:p>
        </p:txBody>
      </p:sp>
      <p:sp>
        <p:nvSpPr>
          <p:cNvPr id="5" name="Fußzeilenplatzhalter 4">
            <a:extLst>
              <a:ext uri="{FF2B5EF4-FFF2-40B4-BE49-F238E27FC236}">
                <a16:creationId xmlns:a16="http://schemas.microsoft.com/office/drawing/2014/main" id="{B1E70874-E09B-EEAF-F091-1A39F2A9773E}"/>
              </a:ext>
            </a:extLst>
          </p:cNvPr>
          <p:cNvSpPr>
            <a:spLocks noGrp="1"/>
          </p:cNvSpPr>
          <p:nvPr>
            <p:ph type="ftr" sz="quarter" idx="11"/>
          </p:nvPr>
        </p:nvSpPr>
        <p:spPr/>
        <p:txBody>
          <a:bodyPr/>
          <a:lstStyle/>
          <a:p>
            <a:r>
              <a:rPr lang="de-DE"/>
              <a:t>Dr. Jürgen Lange</a:t>
            </a:r>
          </a:p>
        </p:txBody>
      </p:sp>
      <p:sp>
        <p:nvSpPr>
          <p:cNvPr id="6" name="Foliennummernplatzhalter 5">
            <a:extLst>
              <a:ext uri="{FF2B5EF4-FFF2-40B4-BE49-F238E27FC236}">
                <a16:creationId xmlns:a16="http://schemas.microsoft.com/office/drawing/2014/main" id="{AF97D22A-2512-EC91-AF39-11150E872D1E}"/>
              </a:ext>
            </a:extLst>
          </p:cNvPr>
          <p:cNvSpPr>
            <a:spLocks noGrp="1"/>
          </p:cNvSpPr>
          <p:nvPr>
            <p:ph type="sldNum" sz="quarter" idx="12"/>
          </p:nvPr>
        </p:nvSpPr>
        <p:spPr/>
        <p:txBody>
          <a:bodyPr/>
          <a:lstStyle/>
          <a:p>
            <a:fld id="{F400E279-D308-47F2-BB85-2C172B20F2AF}" type="slidenum">
              <a:rPr lang="de-DE" smtClean="0"/>
              <a:t>‹Nr.›</a:t>
            </a:fld>
            <a:endParaRPr lang="de-DE"/>
          </a:p>
        </p:txBody>
      </p:sp>
    </p:spTree>
    <p:extLst>
      <p:ext uri="{BB962C8B-B14F-4D97-AF65-F5344CB8AC3E}">
        <p14:creationId xmlns:p14="http://schemas.microsoft.com/office/powerpoint/2010/main" val="3457844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0337A0-D351-6238-D299-C3748C8CEDC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26DDAED9-677D-158F-708B-213C8C24D0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479EAE76-205C-C88A-C537-F002645B2AF3}"/>
              </a:ext>
            </a:extLst>
          </p:cNvPr>
          <p:cNvSpPr>
            <a:spLocks noGrp="1"/>
          </p:cNvSpPr>
          <p:nvPr>
            <p:ph type="dt" sz="half" idx="10"/>
          </p:nvPr>
        </p:nvSpPr>
        <p:spPr/>
        <p:txBody>
          <a:bodyPr/>
          <a:lstStyle/>
          <a:p>
            <a:fld id="{C6DF129D-B750-47D0-98AE-5C7C2B3BDBE7}" type="datetime1">
              <a:rPr lang="de-DE" smtClean="0"/>
              <a:t>24.08.2023</a:t>
            </a:fld>
            <a:endParaRPr lang="de-DE"/>
          </a:p>
        </p:txBody>
      </p:sp>
      <p:sp>
        <p:nvSpPr>
          <p:cNvPr id="5" name="Fußzeilenplatzhalter 4">
            <a:extLst>
              <a:ext uri="{FF2B5EF4-FFF2-40B4-BE49-F238E27FC236}">
                <a16:creationId xmlns:a16="http://schemas.microsoft.com/office/drawing/2014/main" id="{CC5EA458-8D09-1813-DC3B-604D8E991FBD}"/>
              </a:ext>
            </a:extLst>
          </p:cNvPr>
          <p:cNvSpPr>
            <a:spLocks noGrp="1"/>
          </p:cNvSpPr>
          <p:nvPr>
            <p:ph type="ftr" sz="quarter" idx="11"/>
          </p:nvPr>
        </p:nvSpPr>
        <p:spPr/>
        <p:txBody>
          <a:bodyPr/>
          <a:lstStyle/>
          <a:p>
            <a:r>
              <a:rPr lang="de-DE"/>
              <a:t>Dr. Jürgen Lange</a:t>
            </a:r>
          </a:p>
        </p:txBody>
      </p:sp>
      <p:sp>
        <p:nvSpPr>
          <p:cNvPr id="6" name="Foliennummernplatzhalter 5">
            <a:extLst>
              <a:ext uri="{FF2B5EF4-FFF2-40B4-BE49-F238E27FC236}">
                <a16:creationId xmlns:a16="http://schemas.microsoft.com/office/drawing/2014/main" id="{D7634660-D03C-5D14-795E-BF7E35F91246}"/>
              </a:ext>
            </a:extLst>
          </p:cNvPr>
          <p:cNvSpPr>
            <a:spLocks noGrp="1"/>
          </p:cNvSpPr>
          <p:nvPr>
            <p:ph type="sldNum" sz="quarter" idx="12"/>
          </p:nvPr>
        </p:nvSpPr>
        <p:spPr/>
        <p:txBody>
          <a:bodyPr/>
          <a:lstStyle/>
          <a:p>
            <a:fld id="{F400E279-D308-47F2-BB85-2C172B20F2AF}" type="slidenum">
              <a:rPr lang="de-DE" smtClean="0"/>
              <a:t>‹Nr.›</a:t>
            </a:fld>
            <a:endParaRPr lang="de-DE"/>
          </a:p>
        </p:txBody>
      </p:sp>
    </p:spTree>
    <p:extLst>
      <p:ext uri="{BB962C8B-B14F-4D97-AF65-F5344CB8AC3E}">
        <p14:creationId xmlns:p14="http://schemas.microsoft.com/office/powerpoint/2010/main" val="453887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3A556A-D1EF-A72F-D466-13BE38BF50F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8742AD2-84AA-796C-6E56-84039923F74D}"/>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4BBEC66-BE28-4C7D-8899-4CE9A51C9719}"/>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3FDE89B7-2FE9-7C7E-B8E8-6E08ABC2332D}"/>
              </a:ext>
            </a:extLst>
          </p:cNvPr>
          <p:cNvSpPr>
            <a:spLocks noGrp="1"/>
          </p:cNvSpPr>
          <p:nvPr>
            <p:ph type="dt" sz="half" idx="10"/>
          </p:nvPr>
        </p:nvSpPr>
        <p:spPr/>
        <p:txBody>
          <a:bodyPr/>
          <a:lstStyle/>
          <a:p>
            <a:fld id="{46E77BC3-7ED7-4920-ACAD-645106318F46}" type="datetime1">
              <a:rPr lang="de-DE" smtClean="0"/>
              <a:t>24.08.2023</a:t>
            </a:fld>
            <a:endParaRPr lang="de-DE"/>
          </a:p>
        </p:txBody>
      </p:sp>
      <p:sp>
        <p:nvSpPr>
          <p:cNvPr id="6" name="Fußzeilenplatzhalter 5">
            <a:extLst>
              <a:ext uri="{FF2B5EF4-FFF2-40B4-BE49-F238E27FC236}">
                <a16:creationId xmlns:a16="http://schemas.microsoft.com/office/drawing/2014/main" id="{73872AFB-EB70-4F0D-3D7D-AE6E76CEE315}"/>
              </a:ext>
            </a:extLst>
          </p:cNvPr>
          <p:cNvSpPr>
            <a:spLocks noGrp="1"/>
          </p:cNvSpPr>
          <p:nvPr>
            <p:ph type="ftr" sz="quarter" idx="11"/>
          </p:nvPr>
        </p:nvSpPr>
        <p:spPr/>
        <p:txBody>
          <a:bodyPr/>
          <a:lstStyle/>
          <a:p>
            <a:r>
              <a:rPr lang="de-DE"/>
              <a:t>Dr. Jürgen Lange</a:t>
            </a:r>
          </a:p>
        </p:txBody>
      </p:sp>
      <p:sp>
        <p:nvSpPr>
          <p:cNvPr id="7" name="Foliennummernplatzhalter 6">
            <a:extLst>
              <a:ext uri="{FF2B5EF4-FFF2-40B4-BE49-F238E27FC236}">
                <a16:creationId xmlns:a16="http://schemas.microsoft.com/office/drawing/2014/main" id="{4420E2BF-E1E1-7000-4797-BB2FE6452D4F}"/>
              </a:ext>
            </a:extLst>
          </p:cNvPr>
          <p:cNvSpPr>
            <a:spLocks noGrp="1"/>
          </p:cNvSpPr>
          <p:nvPr>
            <p:ph type="sldNum" sz="quarter" idx="12"/>
          </p:nvPr>
        </p:nvSpPr>
        <p:spPr/>
        <p:txBody>
          <a:bodyPr/>
          <a:lstStyle/>
          <a:p>
            <a:fld id="{F400E279-D308-47F2-BB85-2C172B20F2AF}" type="slidenum">
              <a:rPr lang="de-DE" smtClean="0"/>
              <a:t>‹Nr.›</a:t>
            </a:fld>
            <a:endParaRPr lang="de-DE"/>
          </a:p>
        </p:txBody>
      </p:sp>
    </p:spTree>
    <p:extLst>
      <p:ext uri="{BB962C8B-B14F-4D97-AF65-F5344CB8AC3E}">
        <p14:creationId xmlns:p14="http://schemas.microsoft.com/office/powerpoint/2010/main" val="2901960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9C4904-A735-FE36-556B-A3CF2963C74A}"/>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F1736275-549E-2F49-CD71-B10E004E07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A91710C6-917E-E978-4C99-804842F747AF}"/>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A29B117D-C835-FBDE-AFB9-96131ABF64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1C228A7C-3587-3FE4-2FFA-AAA6C50B11E7}"/>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550714C-85AD-7096-F605-A8A842E76678}"/>
              </a:ext>
            </a:extLst>
          </p:cNvPr>
          <p:cNvSpPr>
            <a:spLocks noGrp="1"/>
          </p:cNvSpPr>
          <p:nvPr>
            <p:ph type="dt" sz="half" idx="10"/>
          </p:nvPr>
        </p:nvSpPr>
        <p:spPr/>
        <p:txBody>
          <a:bodyPr/>
          <a:lstStyle/>
          <a:p>
            <a:fld id="{1DD5EA29-E368-4AF8-B2F6-6EAB2FC09B70}" type="datetime1">
              <a:rPr lang="de-DE" smtClean="0"/>
              <a:t>24.08.2023</a:t>
            </a:fld>
            <a:endParaRPr lang="de-DE"/>
          </a:p>
        </p:txBody>
      </p:sp>
      <p:sp>
        <p:nvSpPr>
          <p:cNvPr id="8" name="Fußzeilenplatzhalter 7">
            <a:extLst>
              <a:ext uri="{FF2B5EF4-FFF2-40B4-BE49-F238E27FC236}">
                <a16:creationId xmlns:a16="http://schemas.microsoft.com/office/drawing/2014/main" id="{817A1254-F7EB-071B-046D-B0989213480A}"/>
              </a:ext>
            </a:extLst>
          </p:cNvPr>
          <p:cNvSpPr>
            <a:spLocks noGrp="1"/>
          </p:cNvSpPr>
          <p:nvPr>
            <p:ph type="ftr" sz="quarter" idx="11"/>
          </p:nvPr>
        </p:nvSpPr>
        <p:spPr/>
        <p:txBody>
          <a:bodyPr/>
          <a:lstStyle/>
          <a:p>
            <a:r>
              <a:rPr lang="de-DE"/>
              <a:t>Dr. Jürgen Lange</a:t>
            </a:r>
          </a:p>
        </p:txBody>
      </p:sp>
      <p:sp>
        <p:nvSpPr>
          <p:cNvPr id="9" name="Foliennummernplatzhalter 8">
            <a:extLst>
              <a:ext uri="{FF2B5EF4-FFF2-40B4-BE49-F238E27FC236}">
                <a16:creationId xmlns:a16="http://schemas.microsoft.com/office/drawing/2014/main" id="{26529892-EF1C-B2CF-B53C-32C331CEAE58}"/>
              </a:ext>
            </a:extLst>
          </p:cNvPr>
          <p:cNvSpPr>
            <a:spLocks noGrp="1"/>
          </p:cNvSpPr>
          <p:nvPr>
            <p:ph type="sldNum" sz="quarter" idx="12"/>
          </p:nvPr>
        </p:nvSpPr>
        <p:spPr/>
        <p:txBody>
          <a:bodyPr/>
          <a:lstStyle/>
          <a:p>
            <a:fld id="{F400E279-D308-47F2-BB85-2C172B20F2AF}" type="slidenum">
              <a:rPr lang="de-DE" smtClean="0"/>
              <a:t>‹Nr.›</a:t>
            </a:fld>
            <a:endParaRPr lang="de-DE"/>
          </a:p>
        </p:txBody>
      </p:sp>
    </p:spTree>
    <p:extLst>
      <p:ext uri="{BB962C8B-B14F-4D97-AF65-F5344CB8AC3E}">
        <p14:creationId xmlns:p14="http://schemas.microsoft.com/office/powerpoint/2010/main" val="670635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C8B59C-8EB6-839B-1071-16F80E25B09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2B255CCB-51E8-B1B7-69F4-18F1190A141E}"/>
              </a:ext>
            </a:extLst>
          </p:cNvPr>
          <p:cNvSpPr>
            <a:spLocks noGrp="1"/>
          </p:cNvSpPr>
          <p:nvPr>
            <p:ph type="dt" sz="half" idx="10"/>
          </p:nvPr>
        </p:nvSpPr>
        <p:spPr/>
        <p:txBody>
          <a:bodyPr/>
          <a:lstStyle/>
          <a:p>
            <a:fld id="{9CEAB4BF-C9ED-40FB-A94B-E7A263146001}" type="datetime1">
              <a:rPr lang="de-DE" smtClean="0"/>
              <a:t>24.08.2023</a:t>
            </a:fld>
            <a:endParaRPr lang="de-DE"/>
          </a:p>
        </p:txBody>
      </p:sp>
      <p:sp>
        <p:nvSpPr>
          <p:cNvPr id="4" name="Fußzeilenplatzhalter 3">
            <a:extLst>
              <a:ext uri="{FF2B5EF4-FFF2-40B4-BE49-F238E27FC236}">
                <a16:creationId xmlns:a16="http://schemas.microsoft.com/office/drawing/2014/main" id="{F5D6E778-0BD4-02A9-C83B-E26539A10461}"/>
              </a:ext>
            </a:extLst>
          </p:cNvPr>
          <p:cNvSpPr>
            <a:spLocks noGrp="1"/>
          </p:cNvSpPr>
          <p:nvPr>
            <p:ph type="ftr" sz="quarter" idx="11"/>
          </p:nvPr>
        </p:nvSpPr>
        <p:spPr/>
        <p:txBody>
          <a:bodyPr/>
          <a:lstStyle/>
          <a:p>
            <a:r>
              <a:rPr lang="de-DE"/>
              <a:t>Dr. Jürgen Lange</a:t>
            </a:r>
          </a:p>
        </p:txBody>
      </p:sp>
      <p:sp>
        <p:nvSpPr>
          <p:cNvPr id="5" name="Foliennummernplatzhalter 4">
            <a:extLst>
              <a:ext uri="{FF2B5EF4-FFF2-40B4-BE49-F238E27FC236}">
                <a16:creationId xmlns:a16="http://schemas.microsoft.com/office/drawing/2014/main" id="{F8470595-5A2B-5100-35B3-9FF5CDEBA8D2}"/>
              </a:ext>
            </a:extLst>
          </p:cNvPr>
          <p:cNvSpPr>
            <a:spLocks noGrp="1"/>
          </p:cNvSpPr>
          <p:nvPr>
            <p:ph type="sldNum" sz="quarter" idx="12"/>
          </p:nvPr>
        </p:nvSpPr>
        <p:spPr/>
        <p:txBody>
          <a:bodyPr/>
          <a:lstStyle/>
          <a:p>
            <a:fld id="{F400E279-D308-47F2-BB85-2C172B20F2AF}" type="slidenum">
              <a:rPr lang="de-DE" smtClean="0"/>
              <a:t>‹Nr.›</a:t>
            </a:fld>
            <a:endParaRPr lang="de-DE"/>
          </a:p>
        </p:txBody>
      </p:sp>
    </p:spTree>
    <p:extLst>
      <p:ext uri="{BB962C8B-B14F-4D97-AF65-F5344CB8AC3E}">
        <p14:creationId xmlns:p14="http://schemas.microsoft.com/office/powerpoint/2010/main" val="2393852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CE955E0-F9DC-CA61-48C6-EDA9EA19E79A}"/>
              </a:ext>
            </a:extLst>
          </p:cNvPr>
          <p:cNvSpPr>
            <a:spLocks noGrp="1"/>
          </p:cNvSpPr>
          <p:nvPr>
            <p:ph type="dt" sz="half" idx="10"/>
          </p:nvPr>
        </p:nvSpPr>
        <p:spPr/>
        <p:txBody>
          <a:bodyPr/>
          <a:lstStyle/>
          <a:p>
            <a:fld id="{82A5B59B-A934-4057-ACB6-0B05D2D5241A}" type="datetime1">
              <a:rPr lang="de-DE" smtClean="0"/>
              <a:t>24.08.2023</a:t>
            </a:fld>
            <a:endParaRPr lang="de-DE"/>
          </a:p>
        </p:txBody>
      </p:sp>
      <p:sp>
        <p:nvSpPr>
          <p:cNvPr id="3" name="Fußzeilenplatzhalter 2">
            <a:extLst>
              <a:ext uri="{FF2B5EF4-FFF2-40B4-BE49-F238E27FC236}">
                <a16:creationId xmlns:a16="http://schemas.microsoft.com/office/drawing/2014/main" id="{6547EB30-B53A-0657-50BE-8BB4B7ACF893}"/>
              </a:ext>
            </a:extLst>
          </p:cNvPr>
          <p:cNvSpPr>
            <a:spLocks noGrp="1"/>
          </p:cNvSpPr>
          <p:nvPr>
            <p:ph type="ftr" sz="quarter" idx="11"/>
          </p:nvPr>
        </p:nvSpPr>
        <p:spPr/>
        <p:txBody>
          <a:bodyPr/>
          <a:lstStyle/>
          <a:p>
            <a:r>
              <a:rPr lang="de-DE"/>
              <a:t>Dr. Jürgen Lange</a:t>
            </a:r>
          </a:p>
        </p:txBody>
      </p:sp>
      <p:sp>
        <p:nvSpPr>
          <p:cNvPr id="4" name="Foliennummernplatzhalter 3">
            <a:extLst>
              <a:ext uri="{FF2B5EF4-FFF2-40B4-BE49-F238E27FC236}">
                <a16:creationId xmlns:a16="http://schemas.microsoft.com/office/drawing/2014/main" id="{04A47F9F-23F3-78AA-B65C-6C342202DF37}"/>
              </a:ext>
            </a:extLst>
          </p:cNvPr>
          <p:cNvSpPr>
            <a:spLocks noGrp="1"/>
          </p:cNvSpPr>
          <p:nvPr>
            <p:ph type="sldNum" sz="quarter" idx="12"/>
          </p:nvPr>
        </p:nvSpPr>
        <p:spPr/>
        <p:txBody>
          <a:bodyPr/>
          <a:lstStyle/>
          <a:p>
            <a:fld id="{F400E279-D308-47F2-BB85-2C172B20F2AF}" type="slidenum">
              <a:rPr lang="de-DE" smtClean="0"/>
              <a:t>‹Nr.›</a:t>
            </a:fld>
            <a:endParaRPr lang="de-DE"/>
          </a:p>
        </p:txBody>
      </p:sp>
    </p:spTree>
    <p:extLst>
      <p:ext uri="{BB962C8B-B14F-4D97-AF65-F5344CB8AC3E}">
        <p14:creationId xmlns:p14="http://schemas.microsoft.com/office/powerpoint/2010/main" val="1073705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FC9B95-22E3-D649-B3D0-7A8AF369D52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1437B473-2E13-DE75-322E-0F69804561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D716BC00-5C85-6BBC-CBE3-55A1F861A8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2F66961-01F2-2DA2-2D76-F86DE1377CDC}"/>
              </a:ext>
            </a:extLst>
          </p:cNvPr>
          <p:cNvSpPr>
            <a:spLocks noGrp="1"/>
          </p:cNvSpPr>
          <p:nvPr>
            <p:ph type="dt" sz="half" idx="10"/>
          </p:nvPr>
        </p:nvSpPr>
        <p:spPr/>
        <p:txBody>
          <a:bodyPr/>
          <a:lstStyle/>
          <a:p>
            <a:fld id="{BE7E4960-86FC-46B8-90F5-104EFC3FDD56}" type="datetime1">
              <a:rPr lang="de-DE" smtClean="0"/>
              <a:t>24.08.2023</a:t>
            </a:fld>
            <a:endParaRPr lang="de-DE"/>
          </a:p>
        </p:txBody>
      </p:sp>
      <p:sp>
        <p:nvSpPr>
          <p:cNvPr id="6" name="Fußzeilenplatzhalter 5">
            <a:extLst>
              <a:ext uri="{FF2B5EF4-FFF2-40B4-BE49-F238E27FC236}">
                <a16:creationId xmlns:a16="http://schemas.microsoft.com/office/drawing/2014/main" id="{8646946B-7798-BAB5-F2B6-E1E9291A58C1}"/>
              </a:ext>
            </a:extLst>
          </p:cNvPr>
          <p:cNvSpPr>
            <a:spLocks noGrp="1"/>
          </p:cNvSpPr>
          <p:nvPr>
            <p:ph type="ftr" sz="quarter" idx="11"/>
          </p:nvPr>
        </p:nvSpPr>
        <p:spPr/>
        <p:txBody>
          <a:bodyPr/>
          <a:lstStyle/>
          <a:p>
            <a:r>
              <a:rPr lang="de-DE"/>
              <a:t>Dr. Jürgen Lange</a:t>
            </a:r>
          </a:p>
        </p:txBody>
      </p:sp>
      <p:sp>
        <p:nvSpPr>
          <p:cNvPr id="7" name="Foliennummernplatzhalter 6">
            <a:extLst>
              <a:ext uri="{FF2B5EF4-FFF2-40B4-BE49-F238E27FC236}">
                <a16:creationId xmlns:a16="http://schemas.microsoft.com/office/drawing/2014/main" id="{A0C6FE15-0011-DE90-0F36-DB44C9AFB77A}"/>
              </a:ext>
            </a:extLst>
          </p:cNvPr>
          <p:cNvSpPr>
            <a:spLocks noGrp="1"/>
          </p:cNvSpPr>
          <p:nvPr>
            <p:ph type="sldNum" sz="quarter" idx="12"/>
          </p:nvPr>
        </p:nvSpPr>
        <p:spPr/>
        <p:txBody>
          <a:bodyPr/>
          <a:lstStyle/>
          <a:p>
            <a:fld id="{F400E279-D308-47F2-BB85-2C172B20F2AF}" type="slidenum">
              <a:rPr lang="de-DE" smtClean="0"/>
              <a:t>‹Nr.›</a:t>
            </a:fld>
            <a:endParaRPr lang="de-DE"/>
          </a:p>
        </p:txBody>
      </p:sp>
    </p:spTree>
    <p:extLst>
      <p:ext uri="{BB962C8B-B14F-4D97-AF65-F5344CB8AC3E}">
        <p14:creationId xmlns:p14="http://schemas.microsoft.com/office/powerpoint/2010/main" val="2641363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C5168A-8EED-13AF-908C-AE32C139497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0985B2F-6FAC-62F7-740F-40023EB79F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30F60D98-B3E7-9F08-7C22-1ACFAF403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7220559-7450-9C53-7436-67C18A87BF19}"/>
              </a:ext>
            </a:extLst>
          </p:cNvPr>
          <p:cNvSpPr>
            <a:spLocks noGrp="1"/>
          </p:cNvSpPr>
          <p:nvPr>
            <p:ph type="dt" sz="half" idx="10"/>
          </p:nvPr>
        </p:nvSpPr>
        <p:spPr/>
        <p:txBody>
          <a:bodyPr/>
          <a:lstStyle/>
          <a:p>
            <a:fld id="{3F4A1F5A-1B99-4740-A1A4-9E555B10BD90}" type="datetime1">
              <a:rPr lang="de-DE" smtClean="0"/>
              <a:t>24.08.2023</a:t>
            </a:fld>
            <a:endParaRPr lang="de-DE"/>
          </a:p>
        </p:txBody>
      </p:sp>
      <p:sp>
        <p:nvSpPr>
          <p:cNvPr id="6" name="Fußzeilenplatzhalter 5">
            <a:extLst>
              <a:ext uri="{FF2B5EF4-FFF2-40B4-BE49-F238E27FC236}">
                <a16:creationId xmlns:a16="http://schemas.microsoft.com/office/drawing/2014/main" id="{532BD177-8574-42B2-D56E-CF5D698A311D}"/>
              </a:ext>
            </a:extLst>
          </p:cNvPr>
          <p:cNvSpPr>
            <a:spLocks noGrp="1"/>
          </p:cNvSpPr>
          <p:nvPr>
            <p:ph type="ftr" sz="quarter" idx="11"/>
          </p:nvPr>
        </p:nvSpPr>
        <p:spPr/>
        <p:txBody>
          <a:bodyPr/>
          <a:lstStyle/>
          <a:p>
            <a:r>
              <a:rPr lang="de-DE"/>
              <a:t>Dr. Jürgen Lange</a:t>
            </a:r>
          </a:p>
        </p:txBody>
      </p:sp>
      <p:sp>
        <p:nvSpPr>
          <p:cNvPr id="7" name="Foliennummernplatzhalter 6">
            <a:extLst>
              <a:ext uri="{FF2B5EF4-FFF2-40B4-BE49-F238E27FC236}">
                <a16:creationId xmlns:a16="http://schemas.microsoft.com/office/drawing/2014/main" id="{60CF4DF6-395D-3ED9-2D6E-AF20A5705736}"/>
              </a:ext>
            </a:extLst>
          </p:cNvPr>
          <p:cNvSpPr>
            <a:spLocks noGrp="1"/>
          </p:cNvSpPr>
          <p:nvPr>
            <p:ph type="sldNum" sz="quarter" idx="12"/>
          </p:nvPr>
        </p:nvSpPr>
        <p:spPr/>
        <p:txBody>
          <a:bodyPr/>
          <a:lstStyle/>
          <a:p>
            <a:fld id="{F400E279-D308-47F2-BB85-2C172B20F2AF}" type="slidenum">
              <a:rPr lang="de-DE" smtClean="0"/>
              <a:t>‹Nr.›</a:t>
            </a:fld>
            <a:endParaRPr lang="de-DE"/>
          </a:p>
        </p:txBody>
      </p:sp>
    </p:spTree>
    <p:extLst>
      <p:ext uri="{BB962C8B-B14F-4D97-AF65-F5344CB8AC3E}">
        <p14:creationId xmlns:p14="http://schemas.microsoft.com/office/powerpoint/2010/main" val="625954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1FF01E7-8DCA-0C73-79DC-D9D173CE30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DE261859-546B-2728-E76C-84AE6F94E5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D2E480A-5698-84A1-B8A7-466E27C495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AEE406-3EE3-48A9-B6AD-2D07ED181AAB}" type="datetime1">
              <a:rPr lang="de-DE" smtClean="0"/>
              <a:t>24.08.2023</a:t>
            </a:fld>
            <a:endParaRPr lang="de-DE"/>
          </a:p>
        </p:txBody>
      </p:sp>
      <p:sp>
        <p:nvSpPr>
          <p:cNvPr id="5" name="Fußzeilenplatzhalter 4">
            <a:extLst>
              <a:ext uri="{FF2B5EF4-FFF2-40B4-BE49-F238E27FC236}">
                <a16:creationId xmlns:a16="http://schemas.microsoft.com/office/drawing/2014/main" id="{0EA2AE8D-7665-28C0-5634-9C545F066E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Dr. Jürgen Lange</a:t>
            </a:r>
          </a:p>
        </p:txBody>
      </p:sp>
      <p:sp>
        <p:nvSpPr>
          <p:cNvPr id="6" name="Foliennummernplatzhalter 5">
            <a:extLst>
              <a:ext uri="{FF2B5EF4-FFF2-40B4-BE49-F238E27FC236}">
                <a16:creationId xmlns:a16="http://schemas.microsoft.com/office/drawing/2014/main" id="{5A3A8D79-074E-6287-0D18-F493FF9C35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00E279-D308-47F2-BB85-2C172B20F2AF}" type="slidenum">
              <a:rPr lang="de-DE" smtClean="0"/>
              <a:t>‹Nr.›</a:t>
            </a:fld>
            <a:endParaRPr lang="de-DE"/>
          </a:p>
        </p:txBody>
      </p:sp>
    </p:spTree>
    <p:extLst>
      <p:ext uri="{BB962C8B-B14F-4D97-AF65-F5344CB8AC3E}">
        <p14:creationId xmlns:p14="http://schemas.microsoft.com/office/powerpoint/2010/main" val="670518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dvz.de/dossiers/nachhaltigkeit-dossier/detail/news/hgk-shipping-ceo-binnenschifffahrt-ist-wichtiger-faktor-fuer%20klimaneutralitaet.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418CDA-FF7D-C864-60E5-7DB559C467B8}"/>
              </a:ext>
            </a:extLst>
          </p:cNvPr>
          <p:cNvSpPr>
            <a:spLocks noGrp="1"/>
          </p:cNvSpPr>
          <p:nvPr>
            <p:ph type="ctrTitle"/>
          </p:nvPr>
        </p:nvSpPr>
        <p:spPr>
          <a:xfrm>
            <a:off x="1427585" y="1371600"/>
            <a:ext cx="9240416" cy="933061"/>
          </a:xfrm>
        </p:spPr>
        <p:txBody>
          <a:bodyPr>
            <a:normAutofit fontScale="90000"/>
          </a:bodyPr>
          <a:lstStyle/>
          <a:p>
            <a:pPr marL="228600"/>
            <a:r>
              <a:rPr lang="de-DE" sz="1800" b="1" cap="all" spc="200" dirty="0">
                <a:effectLst/>
                <a:latin typeface="Calibri Light" panose="020F0302020204030204" pitchFamily="34" charset="0"/>
                <a:ea typeface="Times New Roman" panose="02020603050405020304" pitchFamily="18" charset="0"/>
                <a:cs typeface="Times New Roman" panose="02020603050405020304" pitchFamily="18" charset="0"/>
              </a:rPr>
              <a:t>27. Internationales Oder/Havel-Colloquium -13. September 2023 – Fürstenwalde – Altes Rathaus</a:t>
            </a:r>
            <a:br>
              <a:rPr lang="de-DE" sz="1800" cap="all" spc="200" dirty="0">
                <a:effectLst/>
                <a:latin typeface="Calibri Light" panose="020F0302020204030204" pitchFamily="34" charset="0"/>
                <a:ea typeface="Times New Roman" panose="02020603050405020304" pitchFamily="18" charset="0"/>
                <a:cs typeface="Times New Roman" panose="02020603050405020304" pitchFamily="18" charset="0"/>
              </a:rPr>
            </a:b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 </a:t>
            </a:r>
            <a:br>
              <a:rPr lang="de-DE" sz="1800" dirty="0">
                <a:effectLst/>
                <a:latin typeface="Calibri" panose="020F0502020204030204" pitchFamily="34" charset="0"/>
                <a:ea typeface="Times New Roman" panose="02020603050405020304" pitchFamily="18" charset="0"/>
                <a:cs typeface="Times New Roman" panose="02020603050405020304" pitchFamily="18" charset="0"/>
              </a:rPr>
            </a:br>
            <a:endParaRPr lang="de-DE" sz="2000" b="1" dirty="0"/>
          </a:p>
        </p:txBody>
      </p:sp>
      <p:sp>
        <p:nvSpPr>
          <p:cNvPr id="3" name="Untertitel 2">
            <a:extLst>
              <a:ext uri="{FF2B5EF4-FFF2-40B4-BE49-F238E27FC236}">
                <a16:creationId xmlns:a16="http://schemas.microsoft.com/office/drawing/2014/main" id="{978AE6DB-BA69-4D18-C704-9C6789942DA3}"/>
              </a:ext>
            </a:extLst>
          </p:cNvPr>
          <p:cNvSpPr>
            <a:spLocks noGrp="1"/>
          </p:cNvSpPr>
          <p:nvPr>
            <p:ph type="subTitle" idx="1"/>
          </p:nvPr>
        </p:nvSpPr>
        <p:spPr>
          <a:xfrm>
            <a:off x="1524000" y="3028335"/>
            <a:ext cx="9144000" cy="2229465"/>
          </a:xfrm>
        </p:spPr>
        <p:txBody>
          <a:bodyPr>
            <a:normAutofit/>
          </a:bodyPr>
          <a:lstStyle/>
          <a:p>
            <a:r>
              <a:rPr lang="de-DE" b="1" cap="all" spc="200" dirty="0">
                <a:latin typeface="Calibri Light" panose="020F0302020204030204" pitchFamily="34" charset="0"/>
                <a:ea typeface="Times New Roman" panose="02020603050405020304" pitchFamily="18" charset="0"/>
                <a:cs typeface="Times New Roman" panose="02020603050405020304" pitchFamily="18" charset="0"/>
              </a:rPr>
              <a:t>Ökologische Problematik der Verkehrsträger – Entwicklungsperspektiven – Verlagerungspotentiale</a:t>
            </a:r>
          </a:p>
          <a:p>
            <a:endParaRPr lang="de-DE" b="1" cap="all" spc="200" dirty="0">
              <a:latin typeface="Calibri Light" panose="020F0302020204030204" pitchFamily="34" charset="0"/>
              <a:cs typeface="Times New Roman" panose="02020603050405020304" pitchFamily="18" charset="0"/>
            </a:endParaRPr>
          </a:p>
          <a:p>
            <a:r>
              <a:rPr lang="de-DE" sz="1800" b="1" cap="all" spc="200" dirty="0">
                <a:latin typeface="Calibri Light" panose="020F0302020204030204" pitchFamily="34" charset="0"/>
                <a:cs typeface="Times New Roman" panose="02020603050405020304" pitchFamily="18" charset="0"/>
              </a:rPr>
              <a:t>Dr. Jürgen Lange</a:t>
            </a:r>
            <a:endParaRPr lang="de-DE" sz="1800" dirty="0"/>
          </a:p>
        </p:txBody>
      </p:sp>
      <p:pic>
        <p:nvPicPr>
          <p:cNvPr id="6" name="Picture 5">
            <a:extLst>
              <a:ext uri="{FF2B5EF4-FFF2-40B4-BE49-F238E27FC236}">
                <a16:creationId xmlns:a16="http://schemas.microsoft.com/office/drawing/2014/main" id="{5CDDCCDD-B407-40AC-FEB2-06EA50BA33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307"/>
            <a:ext cx="12192000" cy="746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981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54B42E-379D-FB93-8E9B-E07E40C20575}"/>
              </a:ext>
            </a:extLst>
          </p:cNvPr>
          <p:cNvSpPr>
            <a:spLocks noGrp="1"/>
          </p:cNvSpPr>
          <p:nvPr>
            <p:ph type="title"/>
          </p:nvPr>
        </p:nvSpPr>
        <p:spPr>
          <a:xfrm>
            <a:off x="838200" y="1101011"/>
            <a:ext cx="10515600" cy="589677"/>
          </a:xfrm>
        </p:spPr>
        <p:txBody>
          <a:bodyPr>
            <a:noAutofit/>
          </a:bodyPr>
          <a:lstStyle/>
          <a:p>
            <a:br>
              <a:rPr lang="de-DE" sz="2400" b="1" dirty="0">
                <a:effectLst/>
                <a:latin typeface="Calibri Light" panose="020F0302020204030204" pitchFamily="34" charset="0"/>
                <a:ea typeface="Times New Roman" panose="02020603050405020304" pitchFamily="18" charset="0"/>
                <a:cs typeface="Times New Roman" panose="02020603050405020304" pitchFamily="18" charset="0"/>
              </a:rPr>
            </a:br>
            <a:r>
              <a:rPr lang="de-DE" sz="2800" b="1" dirty="0">
                <a:effectLst/>
                <a:latin typeface="Calibri Light" panose="020F0302020204030204" pitchFamily="34" charset="0"/>
                <a:ea typeface="Times New Roman" panose="02020603050405020304" pitchFamily="18" charset="0"/>
                <a:cs typeface="Times New Roman" panose="02020603050405020304" pitchFamily="18" charset="0"/>
              </a:rPr>
              <a:t>Der Güterverkehr auf der Straße, der Schiene und der Wasserstraße</a:t>
            </a:r>
            <a:br>
              <a:rPr lang="de-DE" sz="2800" b="1" dirty="0">
                <a:effectLst/>
                <a:latin typeface="Calibri Light" panose="020F0302020204030204" pitchFamily="34" charset="0"/>
                <a:ea typeface="Times New Roman" panose="02020603050405020304" pitchFamily="18" charset="0"/>
                <a:cs typeface="Times New Roman" panose="02020603050405020304" pitchFamily="18" charset="0"/>
              </a:rPr>
            </a:br>
            <a:endParaRPr lang="de-DE" sz="2800" b="1" dirty="0"/>
          </a:p>
        </p:txBody>
      </p:sp>
      <p:sp>
        <p:nvSpPr>
          <p:cNvPr id="3" name="Inhaltsplatzhalter 2">
            <a:extLst>
              <a:ext uri="{FF2B5EF4-FFF2-40B4-BE49-F238E27FC236}">
                <a16:creationId xmlns:a16="http://schemas.microsoft.com/office/drawing/2014/main" id="{777BA30A-E9A7-5C56-EB1F-50ADFE65FEC7}"/>
              </a:ext>
            </a:extLst>
          </p:cNvPr>
          <p:cNvSpPr>
            <a:spLocks noGrp="1"/>
          </p:cNvSpPr>
          <p:nvPr>
            <p:ph idx="1"/>
          </p:nvPr>
        </p:nvSpPr>
        <p:spPr/>
        <p:txBody>
          <a:bodyPr>
            <a:normAutofit fontScale="55000" lnSpcReduction="20000"/>
          </a:bodyPr>
          <a:lstStyle/>
          <a:p>
            <a:pPr marL="0" indent="0" algn="ctr">
              <a:buNone/>
            </a:pPr>
            <a:r>
              <a:rPr lang="de-DE" sz="2400" b="1" dirty="0">
                <a:effectLst/>
                <a:latin typeface="Calibri" panose="020F0502020204030204" pitchFamily="34" charset="0"/>
                <a:ea typeface="Times New Roman" panose="02020603050405020304" pitchFamily="18" charset="0"/>
              </a:rPr>
              <a:t>Dominanz der LKW am Güteraufkommen und Umweltfolgen in Deutschland </a:t>
            </a:r>
            <a:r>
              <a:rPr lang="de-DE" sz="2400" dirty="0">
                <a:effectLst/>
                <a:latin typeface="Calibri" panose="020F0502020204030204" pitchFamily="34" charset="0"/>
                <a:ea typeface="Times New Roman" panose="02020603050405020304" pitchFamily="18" charset="0"/>
              </a:rPr>
              <a:t>	</a:t>
            </a:r>
          </a:p>
          <a:p>
            <a:pPr marL="0" indent="0" algn="ctr">
              <a:buNone/>
            </a:pPr>
            <a:endParaRPr lang="de-DE" sz="1800" b="1" dirty="0">
              <a:effectLst/>
              <a:latin typeface="Calibri" panose="020F0502020204030204" pitchFamily="34" charset="0"/>
              <a:ea typeface="Times New Roman" panose="02020603050405020304" pitchFamily="18" charset="0"/>
            </a:endParaRPr>
          </a:p>
          <a:p>
            <a:pPr marL="0" indent="0" algn="ctr">
              <a:buNone/>
            </a:pPr>
            <a:r>
              <a:rPr lang="de-DE" sz="1800" b="1" dirty="0">
                <a:effectLst/>
                <a:latin typeface="Calibri" panose="020F0502020204030204" pitchFamily="34" charset="0"/>
                <a:ea typeface="Times New Roman" panose="02020603050405020304" pitchFamily="18" charset="0"/>
              </a:rPr>
              <a:t>Modal Split (Verkehrsanteil/Beförderungsmenge)</a:t>
            </a:r>
            <a:r>
              <a:rPr lang="de-DE" sz="1800" i="1" dirty="0">
                <a:effectLst/>
                <a:latin typeface="Calibri" panose="020F0502020204030204" pitchFamily="34" charset="0"/>
                <a:ea typeface="Times New Roman" panose="02020603050405020304" pitchFamily="18" charset="0"/>
              </a:rPr>
              <a:t> (UBA 2019)</a:t>
            </a:r>
          </a:p>
          <a:p>
            <a:pPr marL="0" indent="0">
              <a:buNone/>
            </a:pPr>
            <a:endParaRPr lang="de-DE" sz="1800" b="1" dirty="0">
              <a:effectLst/>
              <a:latin typeface="Calibri" panose="020F0502020204030204" pitchFamily="34" charset="0"/>
              <a:ea typeface="Times New Roman" panose="02020603050405020304" pitchFamily="18" charset="0"/>
            </a:endParaRPr>
          </a:p>
          <a:p>
            <a:pPr marL="0" indent="0">
              <a:buNone/>
            </a:pPr>
            <a:r>
              <a:rPr lang="de-DE" sz="1800" dirty="0">
                <a:effectLst/>
                <a:latin typeface="Calibri" panose="020F0502020204030204" pitchFamily="34" charset="0"/>
                <a:ea typeface="Times New Roman" panose="02020603050405020304" pitchFamily="18" charset="0"/>
              </a:rPr>
              <a:t>	Straßengüterverkehrs 	</a:t>
            </a:r>
            <a:r>
              <a:rPr lang="de-DE" sz="1800" b="1" dirty="0">
                <a:effectLst/>
                <a:latin typeface="Calibri" panose="020F0502020204030204" pitchFamily="34" charset="0"/>
                <a:ea typeface="Times New Roman" panose="02020603050405020304" pitchFamily="18" charset="0"/>
              </a:rPr>
              <a:t>73,9 % </a:t>
            </a:r>
            <a:endParaRPr lang="de-DE" sz="1800" dirty="0">
              <a:effectLst/>
              <a:latin typeface="Calibri" panose="020F0502020204030204" pitchFamily="34" charset="0"/>
              <a:ea typeface="Times New Roman" panose="02020603050405020304" pitchFamily="18" charset="0"/>
            </a:endParaRPr>
          </a:p>
          <a:p>
            <a:pPr marL="0" indent="0">
              <a:buNone/>
            </a:pPr>
            <a:r>
              <a:rPr lang="de-DE" sz="1800" dirty="0">
                <a:latin typeface="Calibri" panose="020F0502020204030204" pitchFamily="34" charset="0"/>
                <a:ea typeface="Times New Roman" panose="02020603050405020304" pitchFamily="18" charset="0"/>
              </a:rPr>
              <a:t>	</a:t>
            </a:r>
            <a:r>
              <a:rPr lang="de-DE" sz="1800" dirty="0">
                <a:effectLst/>
                <a:latin typeface="Calibri" panose="020F0502020204030204" pitchFamily="34" charset="0"/>
                <a:ea typeface="Times New Roman" panose="02020603050405020304" pitchFamily="18" charset="0"/>
              </a:rPr>
              <a:t>Schienengüterverkehr 	</a:t>
            </a:r>
            <a:r>
              <a:rPr lang="de-DE" sz="1800" b="1" dirty="0">
                <a:effectLst/>
                <a:latin typeface="Calibri" panose="020F0502020204030204" pitchFamily="34" charset="0"/>
                <a:ea typeface="Times New Roman" panose="02020603050405020304" pitchFamily="18" charset="0"/>
              </a:rPr>
              <a:t>18,09 % </a:t>
            </a:r>
          </a:p>
          <a:p>
            <a:pPr marL="0" indent="0">
              <a:buNone/>
            </a:pPr>
            <a:r>
              <a:rPr lang="de-DE" sz="1800" dirty="0">
                <a:latin typeface="Calibri" panose="020F0502020204030204" pitchFamily="34" charset="0"/>
                <a:ea typeface="Times New Roman" panose="02020603050405020304" pitchFamily="18" charset="0"/>
              </a:rPr>
              <a:t>	</a:t>
            </a:r>
            <a:r>
              <a:rPr lang="de-DE" sz="1800" dirty="0">
                <a:effectLst/>
                <a:latin typeface="Calibri" panose="020F0502020204030204" pitchFamily="34" charset="0"/>
                <a:ea typeface="Times New Roman" panose="02020603050405020304" pitchFamily="18" charset="0"/>
              </a:rPr>
              <a:t>Binnenschifffahrt 	</a:t>
            </a:r>
            <a:r>
              <a:rPr lang="de-DE" sz="1800" b="1" dirty="0">
                <a:effectLst/>
                <a:latin typeface="Calibri" panose="020F0502020204030204" pitchFamily="34" charset="0"/>
                <a:ea typeface="Times New Roman" panose="02020603050405020304" pitchFamily="18" charset="0"/>
              </a:rPr>
              <a:t>7,2 % (2021 6,9 %)</a:t>
            </a:r>
            <a:endParaRPr lang="de-DE" sz="1800" b="1" dirty="0">
              <a:latin typeface="Calibri" panose="020F0502020204030204" pitchFamily="34" charset="0"/>
              <a:ea typeface="Times New Roman" panose="02020603050405020304" pitchFamily="18" charset="0"/>
            </a:endParaRPr>
          </a:p>
          <a:p>
            <a:pPr marL="0" indent="0">
              <a:buNone/>
            </a:pPr>
            <a:r>
              <a:rPr lang="de-DE" sz="1900" dirty="0">
                <a:latin typeface="Calibri" panose="020F0502020204030204" pitchFamily="34" charset="0"/>
                <a:ea typeface="Times New Roman" panose="02020603050405020304" pitchFamily="18" charset="0"/>
              </a:rPr>
              <a:t>	</a:t>
            </a:r>
          </a:p>
          <a:p>
            <a:pPr marL="0" indent="0">
              <a:buNone/>
            </a:pPr>
            <a:r>
              <a:rPr lang="de-DE" sz="1900" dirty="0">
                <a:effectLst/>
                <a:latin typeface="Calibri" panose="020F0502020204030204" pitchFamily="34" charset="0"/>
                <a:ea typeface="Times New Roman" panose="02020603050405020304" pitchFamily="18" charset="0"/>
              </a:rPr>
              <a:t>	Umweltfolgen sind beim Lkw pro transportierte Tonne je Kilometer (t/km) </a:t>
            </a:r>
          </a:p>
          <a:p>
            <a:pPr marL="0" indent="0">
              <a:buNone/>
            </a:pPr>
            <a:r>
              <a:rPr lang="de-DE" sz="1900" dirty="0">
                <a:effectLst/>
                <a:latin typeface="Calibri" panose="020F0502020204030204" pitchFamily="34" charset="0"/>
                <a:ea typeface="Times New Roman" panose="02020603050405020304" pitchFamily="18" charset="0"/>
              </a:rPr>
              <a:t>	überproportional negativ. </a:t>
            </a:r>
            <a:r>
              <a:rPr lang="de-DE" sz="1900" dirty="0">
                <a:effectLst/>
                <a:latin typeface="Calibri" panose="020F0502020204030204" pitchFamily="34" charset="0"/>
                <a:ea typeface="Times New Roman" panose="02020603050405020304" pitchFamily="18" charset="0"/>
                <a:cs typeface="Times New Roman" panose="02020603050405020304" pitchFamily="18" charset="0"/>
              </a:rPr>
              <a:t>Er verursacht etwa ein Viertel</a:t>
            </a:r>
            <a:r>
              <a:rPr lang="de-DE" sz="1900" dirty="0">
                <a:latin typeface="Calibri" panose="020F0502020204030204" pitchFamily="34" charset="0"/>
                <a:ea typeface="Times New Roman" panose="02020603050405020304" pitchFamily="18" charset="0"/>
                <a:cs typeface="Times New Roman" panose="02020603050405020304" pitchFamily="18" charset="0"/>
              </a:rPr>
              <a:t> </a:t>
            </a:r>
            <a:r>
              <a:rPr lang="de-DE" sz="1900" dirty="0">
                <a:effectLst/>
                <a:latin typeface="Calibri" panose="020F0502020204030204" pitchFamily="34" charset="0"/>
                <a:ea typeface="Times New Roman" panose="02020603050405020304" pitchFamily="18" charset="0"/>
                <a:cs typeface="Times New Roman" panose="02020603050405020304" pitchFamily="18" charset="0"/>
              </a:rPr>
              <a:t>der europäischen CO2 Emission. </a:t>
            </a:r>
          </a:p>
          <a:p>
            <a:pPr marL="0" indent="0">
              <a:buNone/>
            </a:pPr>
            <a:r>
              <a:rPr lang="de-DE" sz="1800" dirty="0">
                <a:latin typeface="Calibri" panose="020F0502020204030204" pitchFamily="34" charset="0"/>
                <a:ea typeface="Times New Roman" panose="02020603050405020304" pitchFamily="18" charset="0"/>
                <a:cs typeface="Times New Roman" panose="02020603050405020304" pitchFamily="18" charset="0"/>
              </a:rPr>
              <a:t>	</a:t>
            </a:r>
          </a:p>
          <a:p>
            <a:pPr marL="0" indent="0">
              <a:buNone/>
            </a:pPr>
            <a:r>
              <a:rPr lang="de-DE" sz="1800" b="1" dirty="0">
                <a:latin typeface="Calibri" panose="020F0502020204030204" pitchFamily="34" charset="0"/>
                <a:ea typeface="Times New Roman" panose="02020603050405020304" pitchFamily="18" charset="0"/>
                <a:cs typeface="Times New Roman" panose="02020603050405020304" pitchFamily="18" charset="0"/>
              </a:rPr>
              <a:t>				D</a:t>
            </a:r>
            <a:r>
              <a:rPr lang="de-DE" sz="1800" b="1" dirty="0">
                <a:effectLst/>
                <a:latin typeface="Calibri" panose="020F0502020204030204" pitchFamily="34" charset="0"/>
                <a:ea typeface="Times New Roman" panose="02020603050405020304" pitchFamily="18" charset="0"/>
                <a:cs typeface="Times New Roman" panose="02020603050405020304" pitchFamily="18" charset="0"/>
              </a:rPr>
              <a:t>er Güterverkehr produziert</a:t>
            </a: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indent="0">
              <a:buNone/>
            </a:pP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	auf der Straße		  </a:t>
            </a:r>
            <a:r>
              <a:rPr lang="de-DE" sz="1800" b="1" dirty="0">
                <a:effectLst/>
                <a:latin typeface="Calibri" panose="020F0502020204030204" pitchFamily="34" charset="0"/>
                <a:ea typeface="Times New Roman" panose="02020603050405020304" pitchFamily="18" charset="0"/>
                <a:cs typeface="Times New Roman" panose="02020603050405020304" pitchFamily="18" charset="0"/>
              </a:rPr>
              <a:t>4,73%, </a:t>
            </a:r>
          </a:p>
          <a:p>
            <a:pPr marL="0" indent="0">
              <a:buNone/>
            </a:pP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	mit dem Binnenschiff 	   </a:t>
            </a:r>
            <a:r>
              <a:rPr lang="de-DE" sz="1800" b="1" dirty="0">
                <a:effectLst/>
                <a:latin typeface="Calibri" panose="020F0502020204030204" pitchFamily="34" charset="0"/>
                <a:ea typeface="Times New Roman" panose="02020603050405020304" pitchFamily="18" charset="0"/>
                <a:cs typeface="Times New Roman" panose="02020603050405020304" pitchFamily="18" charset="0"/>
              </a:rPr>
              <a:t>0,17%</a:t>
            </a:r>
          </a:p>
          <a:p>
            <a:pPr marL="0" indent="0">
              <a:buNone/>
            </a:pP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	auf der Schiene	  	   </a:t>
            </a:r>
            <a:r>
              <a:rPr lang="de-DE" sz="1800" b="1" dirty="0">
                <a:effectLst/>
                <a:latin typeface="Calibri" panose="020F0502020204030204" pitchFamily="34" charset="0"/>
                <a:ea typeface="Times New Roman" panose="02020603050405020304" pitchFamily="18" charset="0"/>
                <a:cs typeface="Times New Roman" panose="02020603050405020304" pitchFamily="18" charset="0"/>
              </a:rPr>
              <a:t>0,09% </a:t>
            </a:r>
            <a:r>
              <a:rPr lang="de-DE" sz="2400" b="1" dirty="0">
                <a:latin typeface="Calibri" panose="020F0502020204030204" pitchFamily="34" charset="0"/>
                <a:ea typeface="Times New Roman" panose="02020603050405020304" pitchFamily="18" charset="0"/>
                <a:cs typeface="Times New Roman" panose="02020603050405020304" pitchFamily="18" charset="0"/>
              </a:rPr>
              <a:t> </a:t>
            </a:r>
            <a:r>
              <a:rPr lang="de-DE" sz="1800" i="1" dirty="0">
                <a:effectLst/>
                <a:latin typeface="Calibri" panose="020F0502020204030204" pitchFamily="34" charset="0"/>
                <a:ea typeface="Times New Roman" panose="02020603050405020304" pitchFamily="18" charset="0"/>
                <a:cs typeface="Times New Roman" panose="02020603050405020304" pitchFamily="18" charset="0"/>
              </a:rPr>
              <a:t>ohne Erzeugungsemissionen elektrischer Betriebsenergie</a:t>
            </a:r>
            <a:r>
              <a:rPr lang="de-DE"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de-DE" sz="1800" b="1" dirty="0">
                <a:effectLst/>
                <a:latin typeface="Calibri" panose="020F0502020204030204" pitchFamily="34" charset="0"/>
                <a:ea typeface="Times New Roman" panose="02020603050405020304" pitchFamily="18" charset="0"/>
                <a:cs typeface="Times New Roman" panose="02020603050405020304" pitchFamily="18" charset="0"/>
              </a:rPr>
              <a:t> </a:t>
            </a:r>
          </a:p>
          <a:p>
            <a:pPr marL="0" indent="0">
              <a:buNone/>
            </a:pP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indent="0">
              <a:buNone/>
            </a:pP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de-DE" sz="1800" b="1" dirty="0">
                <a:effectLst/>
                <a:latin typeface="Calibri" panose="020F0502020204030204" pitchFamily="34" charset="0"/>
                <a:ea typeface="Times New Roman" panose="02020603050405020304" pitchFamily="18" charset="0"/>
                <a:cs typeface="Times New Roman" panose="02020603050405020304" pitchFamily="18" charset="0"/>
              </a:rPr>
              <a:t>der Klimagasemissionen. </a:t>
            </a: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a:t>
            </a:r>
            <a:r>
              <a:rPr lang="de-DE" sz="1800" i="1" dirty="0">
                <a:effectLst/>
                <a:latin typeface="Calibri" panose="020F0502020204030204" pitchFamily="34" charset="0"/>
                <a:ea typeface="Times New Roman" panose="02020603050405020304" pitchFamily="18" charset="0"/>
                <a:cs typeface="Times New Roman" panose="02020603050405020304" pitchFamily="18" charset="0"/>
              </a:rPr>
              <a:t>Eurostat 2018</a:t>
            </a:r>
            <a:r>
              <a:rPr lang="de-DE" sz="1800" dirty="0">
                <a:effectLst/>
                <a:latin typeface="Calibri" panose="020F0502020204030204" pitchFamily="34" charset="0"/>
                <a:ea typeface="Times New Roman" panose="02020603050405020304" pitchFamily="18" charset="0"/>
                <a:cs typeface="Times New Roman" panose="02020603050405020304" pitchFamily="18" charset="0"/>
              </a:rPr>
              <a:t>)</a:t>
            </a:r>
            <a:br>
              <a:rPr lang="de-DE" sz="1800" dirty="0">
                <a:effectLst/>
                <a:latin typeface="Calibri" panose="020F0502020204030204" pitchFamily="34" charset="0"/>
                <a:ea typeface="Times New Roman" panose="02020603050405020304" pitchFamily="18" charset="0"/>
                <a:cs typeface="Times New Roman" panose="02020603050405020304" pitchFamily="18" charset="0"/>
              </a:rPr>
            </a:br>
            <a:endParaRPr lang="de-DE" sz="2400" dirty="0"/>
          </a:p>
          <a:p>
            <a:endParaRPr lang="de-DE" dirty="0"/>
          </a:p>
        </p:txBody>
      </p:sp>
      <p:pic>
        <p:nvPicPr>
          <p:cNvPr id="4" name="Picture 5">
            <a:extLst>
              <a:ext uri="{FF2B5EF4-FFF2-40B4-BE49-F238E27FC236}">
                <a16:creationId xmlns:a16="http://schemas.microsoft.com/office/drawing/2014/main" id="{F01761DD-0FCC-52BC-106F-21D0899D96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307"/>
            <a:ext cx="12192000" cy="746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ußzeilenplatzhalter 4">
            <a:extLst>
              <a:ext uri="{FF2B5EF4-FFF2-40B4-BE49-F238E27FC236}">
                <a16:creationId xmlns:a16="http://schemas.microsoft.com/office/drawing/2014/main" id="{5E175758-E260-2E37-2E23-6530CFBEFD9B}"/>
              </a:ext>
            </a:extLst>
          </p:cNvPr>
          <p:cNvSpPr>
            <a:spLocks noGrp="1"/>
          </p:cNvSpPr>
          <p:nvPr>
            <p:ph type="ftr" sz="quarter" idx="11"/>
          </p:nvPr>
        </p:nvSpPr>
        <p:spPr/>
        <p:txBody>
          <a:bodyPr/>
          <a:lstStyle/>
          <a:p>
            <a:r>
              <a:rPr lang="de-DE"/>
              <a:t>Dr. Jürgen Lange</a:t>
            </a:r>
          </a:p>
        </p:txBody>
      </p:sp>
      <p:sp>
        <p:nvSpPr>
          <p:cNvPr id="6" name="Foliennummernplatzhalter 5">
            <a:extLst>
              <a:ext uri="{FF2B5EF4-FFF2-40B4-BE49-F238E27FC236}">
                <a16:creationId xmlns:a16="http://schemas.microsoft.com/office/drawing/2014/main" id="{93395117-0C6A-8014-FF64-641D7E46061A}"/>
              </a:ext>
            </a:extLst>
          </p:cNvPr>
          <p:cNvSpPr>
            <a:spLocks noGrp="1"/>
          </p:cNvSpPr>
          <p:nvPr>
            <p:ph type="sldNum" sz="quarter" idx="12"/>
          </p:nvPr>
        </p:nvSpPr>
        <p:spPr/>
        <p:txBody>
          <a:bodyPr/>
          <a:lstStyle/>
          <a:p>
            <a:fld id="{F400E279-D308-47F2-BB85-2C172B20F2AF}" type="slidenum">
              <a:rPr lang="de-DE" smtClean="0"/>
              <a:t>2</a:t>
            </a:fld>
            <a:endParaRPr lang="de-DE"/>
          </a:p>
        </p:txBody>
      </p:sp>
    </p:spTree>
    <p:extLst>
      <p:ext uri="{BB962C8B-B14F-4D97-AF65-F5344CB8AC3E}">
        <p14:creationId xmlns:p14="http://schemas.microsoft.com/office/powerpoint/2010/main" val="4008894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a:extLst>
              <a:ext uri="{FF2B5EF4-FFF2-40B4-BE49-F238E27FC236}">
                <a16:creationId xmlns:a16="http://schemas.microsoft.com/office/drawing/2014/main" id="{CC4C58BF-0D46-A566-C62F-75649E7E94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307"/>
            <a:ext cx="12192000" cy="746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a:extLst>
              <a:ext uri="{FF2B5EF4-FFF2-40B4-BE49-F238E27FC236}">
                <a16:creationId xmlns:a16="http://schemas.microsoft.com/office/drawing/2014/main" id="{FB379DBB-CA55-BA13-B5F6-702D9855014C}"/>
              </a:ext>
            </a:extLst>
          </p:cNvPr>
          <p:cNvSpPr>
            <a:spLocks noChangeArrowheads="1"/>
          </p:cNvSpPr>
          <p:nvPr/>
        </p:nvSpPr>
        <p:spPr bwMode="auto">
          <a:xfrm>
            <a:off x="4017503" y="1768995"/>
            <a:ext cx="21833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endParaRPr kumimoji="0" lang="de-DE"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0" name="Titel 9">
            <a:extLst>
              <a:ext uri="{FF2B5EF4-FFF2-40B4-BE49-F238E27FC236}">
                <a16:creationId xmlns:a16="http://schemas.microsoft.com/office/drawing/2014/main" id="{6A690896-92BA-36E9-39E8-7882C1B84C49}"/>
              </a:ext>
            </a:extLst>
          </p:cNvPr>
          <p:cNvSpPr>
            <a:spLocks noGrp="1"/>
          </p:cNvSpPr>
          <p:nvPr>
            <p:ph type="title"/>
          </p:nvPr>
        </p:nvSpPr>
        <p:spPr>
          <a:xfrm>
            <a:off x="838200" y="1200478"/>
            <a:ext cx="10515600" cy="746448"/>
          </a:xfrm>
        </p:spPr>
        <p:txBody>
          <a:bodyPr/>
          <a:lstStyle/>
          <a:p>
            <a:pPr algn="ctr"/>
            <a:r>
              <a:rPr lang="de-DE" sz="2400" b="1" dirty="0">
                <a:effectLst/>
                <a:latin typeface="Calibri" panose="020F0502020204030204" pitchFamily="34" charset="0"/>
                <a:ea typeface="Times New Roman" panose="02020603050405020304" pitchFamily="18" charset="0"/>
                <a:cs typeface="Times New Roman" panose="02020603050405020304" pitchFamily="18" charset="0"/>
              </a:rPr>
              <a:t>Umweltvergleich der Güterverkehrsträger</a:t>
            </a:r>
            <a:endParaRPr lang="de-DE" sz="2400" b="1" dirty="0"/>
          </a:p>
        </p:txBody>
      </p:sp>
      <p:pic>
        <p:nvPicPr>
          <p:cNvPr id="7" name="Grafik 1">
            <a:extLst>
              <a:ext uri="{FF2B5EF4-FFF2-40B4-BE49-F238E27FC236}">
                <a16:creationId xmlns:a16="http://schemas.microsoft.com/office/drawing/2014/main" id="{8CF62C38-8CB2-A4CC-C614-33EC7C9727A5}"/>
              </a:ext>
            </a:extLst>
          </p:cNvPr>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bwMode="auto">
          <a:xfrm>
            <a:off x="1833878" y="2121996"/>
            <a:ext cx="7305152" cy="4325712"/>
          </a:xfrm>
          <a:prstGeom prst="rect">
            <a:avLst/>
          </a:prstGeom>
          <a:noFill/>
          <a:extLst>
            <a:ext uri="{909E8E84-426E-40DD-AFC4-6F175D3DCCD1}">
              <a14:hiddenFill xmlns:a14="http://schemas.microsoft.com/office/drawing/2010/main">
                <a:solidFill>
                  <a:srgbClr val="FFFFFF"/>
                </a:solidFill>
              </a14:hiddenFill>
            </a:ext>
          </a:extLst>
        </p:spPr>
      </p:pic>
      <p:sp>
        <p:nvSpPr>
          <p:cNvPr id="2" name="Fußzeilenplatzhalter 1">
            <a:extLst>
              <a:ext uri="{FF2B5EF4-FFF2-40B4-BE49-F238E27FC236}">
                <a16:creationId xmlns:a16="http://schemas.microsoft.com/office/drawing/2014/main" id="{D2A6DE57-C5A5-4B93-844D-C0EAF9CE9847}"/>
              </a:ext>
            </a:extLst>
          </p:cNvPr>
          <p:cNvSpPr>
            <a:spLocks noGrp="1"/>
          </p:cNvSpPr>
          <p:nvPr>
            <p:ph type="ftr" sz="quarter" idx="11"/>
          </p:nvPr>
        </p:nvSpPr>
        <p:spPr/>
        <p:txBody>
          <a:bodyPr/>
          <a:lstStyle/>
          <a:p>
            <a:r>
              <a:rPr lang="de-DE"/>
              <a:t>Dr. Jürgen Lange</a:t>
            </a:r>
          </a:p>
        </p:txBody>
      </p:sp>
      <p:sp>
        <p:nvSpPr>
          <p:cNvPr id="3" name="Foliennummernplatzhalter 2">
            <a:extLst>
              <a:ext uri="{FF2B5EF4-FFF2-40B4-BE49-F238E27FC236}">
                <a16:creationId xmlns:a16="http://schemas.microsoft.com/office/drawing/2014/main" id="{7A897878-62C4-3F8C-4F5E-E71C1328FF04}"/>
              </a:ext>
            </a:extLst>
          </p:cNvPr>
          <p:cNvSpPr>
            <a:spLocks noGrp="1"/>
          </p:cNvSpPr>
          <p:nvPr>
            <p:ph type="sldNum" sz="quarter" idx="12"/>
          </p:nvPr>
        </p:nvSpPr>
        <p:spPr/>
        <p:txBody>
          <a:bodyPr/>
          <a:lstStyle/>
          <a:p>
            <a:fld id="{F400E279-D308-47F2-BB85-2C172B20F2AF}" type="slidenum">
              <a:rPr lang="de-DE" smtClean="0"/>
              <a:t>3</a:t>
            </a:fld>
            <a:endParaRPr lang="de-DE"/>
          </a:p>
        </p:txBody>
      </p:sp>
    </p:spTree>
    <p:extLst>
      <p:ext uri="{BB962C8B-B14F-4D97-AF65-F5344CB8AC3E}">
        <p14:creationId xmlns:p14="http://schemas.microsoft.com/office/powerpoint/2010/main" val="3845586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a:extLst>
              <a:ext uri="{FF2B5EF4-FFF2-40B4-BE49-F238E27FC236}">
                <a16:creationId xmlns:a16="http://schemas.microsoft.com/office/drawing/2014/main" id="{37158044-0D82-462B-8C88-2CA80FFAFA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307"/>
            <a:ext cx="12192000" cy="746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el 2">
            <a:extLst>
              <a:ext uri="{FF2B5EF4-FFF2-40B4-BE49-F238E27FC236}">
                <a16:creationId xmlns:a16="http://schemas.microsoft.com/office/drawing/2014/main" id="{1083E602-848A-5790-3282-ABC71FAAA575}"/>
              </a:ext>
            </a:extLst>
          </p:cNvPr>
          <p:cNvSpPr>
            <a:spLocks noGrp="1"/>
          </p:cNvSpPr>
          <p:nvPr>
            <p:ph type="ctrTitle"/>
          </p:nvPr>
        </p:nvSpPr>
        <p:spPr>
          <a:xfrm rot="10800000" flipV="1">
            <a:off x="353960" y="1386347"/>
            <a:ext cx="10864645" cy="835744"/>
          </a:xfrm>
        </p:spPr>
        <p:txBody>
          <a:bodyPr>
            <a:normAutofit/>
          </a:bodyPr>
          <a:lstStyle/>
          <a:p>
            <a:r>
              <a:rPr lang="de-DE" sz="2400" b="1" dirty="0">
                <a:latin typeface="+mn-lt"/>
              </a:rPr>
              <a:t>Umwelt-/Kostenvergleich der Güterverkehrsträger</a:t>
            </a:r>
          </a:p>
        </p:txBody>
      </p:sp>
      <p:sp>
        <p:nvSpPr>
          <p:cNvPr id="4" name="Untertitel 3">
            <a:extLst>
              <a:ext uri="{FF2B5EF4-FFF2-40B4-BE49-F238E27FC236}">
                <a16:creationId xmlns:a16="http://schemas.microsoft.com/office/drawing/2014/main" id="{35738776-464E-6580-2C23-410DC1ACB497}"/>
              </a:ext>
            </a:extLst>
          </p:cNvPr>
          <p:cNvSpPr>
            <a:spLocks noGrp="1"/>
          </p:cNvSpPr>
          <p:nvPr>
            <p:ph type="subTitle" idx="1"/>
          </p:nvPr>
        </p:nvSpPr>
        <p:spPr>
          <a:xfrm>
            <a:off x="1524000" y="2222093"/>
            <a:ext cx="9144000" cy="4365520"/>
          </a:xfrm>
        </p:spPr>
        <p:txBody>
          <a:bodyPr>
            <a:normAutofit fontScale="25000" lnSpcReduction="20000"/>
          </a:bodyPr>
          <a:lstStyle/>
          <a:p>
            <a:pPr algn="l">
              <a:lnSpc>
                <a:spcPct val="120000"/>
              </a:lnSpc>
            </a:pPr>
            <a:r>
              <a:rPr lang="de-DE" sz="5600" b="1" i="1" dirty="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de-DE" sz="5600" b="1" i="1"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Umweltvergleich</a:t>
            </a:r>
          </a:p>
          <a:p>
            <a:pPr algn="l">
              <a:lnSpc>
                <a:spcPct val="120000"/>
              </a:lnSpc>
            </a:pPr>
            <a:r>
              <a:rPr lang="de-DE" sz="5600" b="1" i="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Verkehrsmittel 	Treibhausgase   	Stickoxide  	Partikel </a:t>
            </a:r>
            <a:r>
              <a:rPr lang="de-DE" sz="4800" i="1" dirty="0">
                <a:effectLst/>
                <a:latin typeface="Calibri" panose="020F0502020204030204" pitchFamily="34" charset="0"/>
                <a:ea typeface="Times New Roman" panose="02020603050405020304" pitchFamily="18" charset="0"/>
                <a:cs typeface="Calibri" panose="020F0502020204030204" pitchFamily="34" charset="0"/>
              </a:rPr>
              <a:t>(Vergleichseinheit g/tkm)</a:t>
            </a:r>
            <a:endParaRPr lang="de-DE" sz="4800" b="1" dirty="0">
              <a:effectLst/>
              <a:latin typeface="Calibri" panose="020F0502020204030204" pitchFamily="34" charset="0"/>
              <a:ea typeface="Times New Roman" panose="02020603050405020304" pitchFamily="18" charset="0"/>
              <a:cs typeface="Calibri" panose="020F0502020204030204" pitchFamily="34" charset="0"/>
            </a:endParaRPr>
          </a:p>
          <a:p>
            <a:pPr marL="457200" algn="l">
              <a:lnSpc>
                <a:spcPct val="120000"/>
              </a:lnSpc>
              <a:spcAft>
                <a:spcPts val="1200"/>
              </a:spcAft>
            </a:pPr>
            <a:r>
              <a:rPr lang="de-DE" sz="4800" b="1" dirty="0">
                <a:effectLst/>
                <a:latin typeface="Calibri" panose="020F0502020204030204" pitchFamily="34" charset="0"/>
                <a:ea typeface="Times New Roman" panose="02020603050405020304" pitchFamily="18" charset="0"/>
                <a:cs typeface="Calibri" panose="020F0502020204030204" pitchFamily="34" charset="0"/>
              </a:rPr>
              <a:t>Lkw (ab 3,5t. </a:t>
            </a:r>
            <a:r>
              <a:rPr lang="de-DE" sz="4800" b="1" dirty="0" err="1">
                <a:effectLst/>
                <a:latin typeface="Calibri" panose="020F0502020204030204" pitchFamily="34" charset="0"/>
                <a:ea typeface="Times New Roman" panose="02020603050405020304" pitchFamily="18" charset="0"/>
                <a:cs typeface="Calibri" panose="020F0502020204030204" pitchFamily="34" charset="0"/>
              </a:rPr>
              <a:t>zGG</a:t>
            </a:r>
            <a:r>
              <a:rPr lang="de-DE" sz="4800" b="1" dirty="0">
                <a:effectLst/>
                <a:latin typeface="Calibri" panose="020F0502020204030204" pitchFamily="34" charset="0"/>
                <a:ea typeface="Times New Roman" panose="02020603050405020304" pitchFamily="18" charset="0"/>
                <a:cs typeface="Calibri" panose="020F0502020204030204" pitchFamily="34" charset="0"/>
              </a:rPr>
              <a:t>)		118	0,218   	0,012</a:t>
            </a:r>
            <a:endParaRPr lang="de-DE" sz="48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algn="l">
              <a:lnSpc>
                <a:spcPct val="120000"/>
              </a:lnSpc>
              <a:spcAft>
                <a:spcPts val="1200"/>
              </a:spcAft>
            </a:pPr>
            <a:r>
              <a:rPr lang="de-DE" sz="4800" b="1" dirty="0">
                <a:effectLst/>
                <a:latin typeface="Calibri" panose="020F0502020204030204" pitchFamily="34" charset="0"/>
                <a:ea typeface="Times New Roman" panose="02020603050405020304" pitchFamily="18" charset="0"/>
                <a:cs typeface="Calibri" panose="020F0502020204030204" pitchFamily="34" charset="0"/>
              </a:rPr>
              <a:t>Güterbahn 		 16 	0,033  	 0,001</a:t>
            </a:r>
            <a:endParaRPr lang="de-DE" sz="48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algn="l">
              <a:lnSpc>
                <a:spcPct val="120000"/>
              </a:lnSpc>
              <a:spcAft>
                <a:spcPts val="1200"/>
              </a:spcAft>
            </a:pPr>
            <a:r>
              <a:rPr lang="de-DE" sz="4800" b="1" dirty="0">
                <a:effectLst/>
                <a:latin typeface="Calibri" panose="020F0502020204030204" pitchFamily="34" charset="0"/>
                <a:ea typeface="Times New Roman" panose="02020603050405020304" pitchFamily="18" charset="0"/>
                <a:cs typeface="Calibri" panose="020F0502020204030204" pitchFamily="34" charset="0"/>
              </a:rPr>
              <a:t>Binnenschiff		  33	0,401 	  0,01</a:t>
            </a:r>
          </a:p>
          <a:p>
            <a:pPr marL="457200" algn="l">
              <a:lnSpc>
                <a:spcPct val="120000"/>
              </a:lnSpc>
              <a:spcAft>
                <a:spcPts val="1200"/>
              </a:spcAft>
            </a:pPr>
            <a:r>
              <a:rPr lang="de-DE" sz="5600" b="1" i="1"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Kostenvergleich</a:t>
            </a:r>
          </a:p>
          <a:p>
            <a:pPr marL="457200" algn="l">
              <a:lnSpc>
                <a:spcPct val="120000"/>
              </a:lnSpc>
              <a:spcAft>
                <a:spcPts val="1200"/>
              </a:spcAft>
            </a:pPr>
            <a:r>
              <a:rPr lang="de-DE" sz="5600" b="1" i="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Externe Kosten EU (530 Mrd. € 2019 </a:t>
            </a:r>
            <a:r>
              <a:rPr lang="de-DE" sz="5600" i="1" dirty="0" err="1">
                <a:effectLst/>
                <a:latin typeface="Calibri" panose="020F0502020204030204" pitchFamily="34" charset="0"/>
                <a:ea typeface="Times New Roman" panose="02020603050405020304" pitchFamily="18" charset="0"/>
                <a:cs typeface="Calibri" panose="020F0502020204030204" pitchFamily="34" charset="0"/>
              </a:rPr>
              <a:t>infras</a:t>
            </a:r>
            <a:r>
              <a:rPr lang="de-DE" sz="5600" i="1" dirty="0">
                <a:effectLst/>
                <a:latin typeface="Calibri" panose="020F0502020204030204" pitchFamily="34" charset="0"/>
                <a:ea typeface="Times New Roman" panose="02020603050405020304" pitchFamily="18" charset="0"/>
                <a:cs typeface="Calibri" panose="020F0502020204030204" pitchFamily="34" charset="0"/>
              </a:rPr>
              <a:t>/</a:t>
            </a:r>
            <a:r>
              <a:rPr lang="de-DE" sz="5600" i="1" dirty="0" err="1">
                <a:effectLst/>
                <a:latin typeface="Calibri" panose="020F0502020204030204" pitchFamily="34" charset="0"/>
                <a:ea typeface="Times New Roman" panose="02020603050405020304" pitchFamily="18" charset="0"/>
                <a:cs typeface="Calibri" panose="020F0502020204030204" pitchFamily="34" charset="0"/>
              </a:rPr>
              <a:t>iww</a:t>
            </a:r>
            <a:r>
              <a:rPr lang="de-DE" sz="5600" b="1" i="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p>
          <a:p>
            <a:pPr marL="457200" algn="l">
              <a:lnSpc>
                <a:spcPct val="120000"/>
              </a:lnSpc>
              <a:spcAft>
                <a:spcPts val="1200"/>
              </a:spcAft>
            </a:pPr>
            <a:r>
              <a:rPr lang="de-DE" sz="4800" b="1" dirty="0">
                <a:latin typeface="Calibri" panose="020F0502020204030204" pitchFamily="34" charset="0"/>
                <a:ea typeface="Times New Roman" panose="02020603050405020304" pitchFamily="18" charset="0"/>
                <a:cs typeface="Calibri" panose="020F0502020204030204" pitchFamily="34" charset="0"/>
              </a:rPr>
              <a:t>Straße: 	</a:t>
            </a:r>
            <a:r>
              <a:rPr lang="de-DE" sz="4800" b="1" dirty="0">
                <a:effectLst/>
                <a:latin typeface="Calibri" panose="020F0502020204030204" pitchFamily="34" charset="0"/>
                <a:ea typeface="Times New Roman" panose="02020603050405020304" pitchFamily="18" charset="0"/>
                <a:cs typeface="Calibri" panose="020F0502020204030204" pitchFamily="34" charset="0"/>
              </a:rPr>
              <a:t>84 %</a:t>
            </a:r>
          </a:p>
          <a:p>
            <a:pPr marL="457200" algn="l">
              <a:lnSpc>
                <a:spcPct val="120000"/>
              </a:lnSpc>
              <a:spcAft>
                <a:spcPts val="1200"/>
              </a:spcAft>
            </a:pPr>
            <a:r>
              <a:rPr lang="de-DE" sz="4800" b="1" dirty="0">
                <a:effectLst/>
                <a:latin typeface="Calibri" panose="020F0502020204030204" pitchFamily="34" charset="0"/>
                <a:ea typeface="Times New Roman" panose="02020603050405020304" pitchFamily="18" charset="0"/>
                <a:cs typeface="Calibri" panose="020F0502020204030204" pitchFamily="34" charset="0"/>
              </a:rPr>
              <a:t>Schiene: 	1,9 %</a:t>
            </a:r>
          </a:p>
          <a:p>
            <a:pPr marL="457200" algn="l">
              <a:lnSpc>
                <a:spcPct val="120000"/>
              </a:lnSpc>
              <a:spcAft>
                <a:spcPts val="1200"/>
              </a:spcAft>
            </a:pPr>
            <a:r>
              <a:rPr lang="de-DE" sz="4800" b="1" dirty="0">
                <a:effectLst/>
                <a:latin typeface="Calibri" panose="020F0502020204030204" pitchFamily="34" charset="0"/>
                <a:ea typeface="Times New Roman" panose="02020603050405020304" pitchFamily="18" charset="0"/>
                <a:cs typeface="Calibri" panose="020F0502020204030204" pitchFamily="34" charset="0"/>
              </a:rPr>
              <a:t>Binnenschifffahrt 	0,1%.</a:t>
            </a:r>
            <a:endParaRPr lang="de-DE" sz="4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algn="l">
              <a:lnSpc>
                <a:spcPct val="120000"/>
              </a:lnSpc>
              <a:spcAft>
                <a:spcPts val="1200"/>
              </a:spcAft>
            </a:pPr>
            <a:endParaRPr lang="de-DE" sz="7200" b="1" dirty="0">
              <a:effectLst/>
              <a:latin typeface="Calibri" panose="020F0502020204030204" pitchFamily="34" charset="0"/>
              <a:ea typeface="Times New Roman" panose="02020603050405020304" pitchFamily="18" charset="0"/>
              <a:cs typeface="Calibri" panose="020F0502020204030204" pitchFamily="34" charset="0"/>
            </a:endParaRPr>
          </a:p>
          <a:p>
            <a:endParaRPr lang="de-DE"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52198316-9072-BFCE-D25F-9F4B28D1ED2C}"/>
              </a:ext>
            </a:extLst>
          </p:cNvPr>
          <p:cNvSpPr/>
          <p:nvPr/>
        </p:nvSpPr>
        <p:spPr>
          <a:xfrm>
            <a:off x="6174659" y="4748982"/>
            <a:ext cx="5663381" cy="18386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latin typeface="Calibri" panose="020F0502020204030204" pitchFamily="34" charset="0"/>
              <a:ea typeface="Times New Roman" panose="02020603050405020304" pitchFamily="18" charset="0"/>
              <a:cs typeface="Times New Roman" panose="02020603050405020304" pitchFamily="18" charset="0"/>
            </a:endParaRPr>
          </a:p>
          <a:p>
            <a:pPr algn="ctr"/>
            <a:r>
              <a:rPr lang="de-DE" dirty="0">
                <a:latin typeface="Calibri" panose="020F0502020204030204" pitchFamily="34" charset="0"/>
                <a:ea typeface="Times New Roman" panose="02020603050405020304" pitchFamily="18" charset="0"/>
                <a:cs typeface="Times New Roman" panose="02020603050405020304" pitchFamily="18" charset="0"/>
              </a:rPr>
              <a:t>Gegenüber den alternativen Verkehrsträgern ist der Gütertransport mit dem Binnenschiff auch unter Berücksichtigung weiterer Faktoren wie Lärm und Landschaftszerschneidung das ökologischste, nachhaltigste und wirtschaftlichste Transportvariante.</a:t>
            </a:r>
          </a:p>
          <a:p>
            <a:pPr algn="ctr"/>
            <a:endParaRPr lang="de-DE" dirty="0"/>
          </a:p>
        </p:txBody>
      </p:sp>
    </p:spTree>
    <p:extLst>
      <p:ext uri="{BB962C8B-B14F-4D97-AF65-F5344CB8AC3E}">
        <p14:creationId xmlns:p14="http://schemas.microsoft.com/office/powerpoint/2010/main" val="531454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1C227737-CC8F-9FD1-D23C-48D8E8D6A2DF}"/>
              </a:ext>
            </a:extLst>
          </p:cNvPr>
          <p:cNvSpPr>
            <a:spLocks noGrp="1"/>
          </p:cNvSpPr>
          <p:nvPr>
            <p:ph idx="1"/>
          </p:nvPr>
        </p:nvSpPr>
        <p:spPr/>
        <p:txBody>
          <a:bodyPr>
            <a:normAutofit lnSpcReduction="10000"/>
          </a:bodyPr>
          <a:lstStyle/>
          <a:p>
            <a:pPr marL="0" indent="0">
              <a:spcBef>
                <a:spcPts val="600"/>
              </a:spcBef>
              <a:buNone/>
            </a:pPr>
            <a:endParaRPr lang="de-DE" sz="2000" b="1" cap="all" dirty="0">
              <a:effectLst/>
              <a:highlight>
                <a:srgbClr val="FFFF00"/>
              </a:highlight>
              <a:latin typeface="Calibri Light" panose="020F0302020204030204" pitchFamily="34" charset="0"/>
              <a:ea typeface="Times New Roman" panose="02020603050405020304" pitchFamily="18" charset="0"/>
              <a:cs typeface="Times New Roman" panose="02020603050405020304" pitchFamily="18" charset="0"/>
            </a:endParaRPr>
          </a:p>
          <a:p>
            <a:pPr marL="0" indent="0">
              <a:spcBef>
                <a:spcPts val="600"/>
              </a:spcBef>
              <a:buNone/>
            </a:pPr>
            <a:r>
              <a:rPr lang="de-DE" sz="2000" b="1" cap="all" dirty="0">
                <a:effectLst/>
                <a:highlight>
                  <a:srgbClr val="FFFF00"/>
                </a:highlight>
                <a:latin typeface="Calibri Light" panose="020F0302020204030204" pitchFamily="34" charset="0"/>
                <a:ea typeface="Times New Roman" panose="02020603050405020304" pitchFamily="18" charset="0"/>
                <a:cs typeface="Times New Roman" panose="02020603050405020304" pitchFamily="18" charset="0"/>
              </a:rPr>
              <a:t>Ökologische Vorteile in einem übergreifenden Mobilitätskonzept</a:t>
            </a:r>
          </a:p>
          <a:p>
            <a:pPr marL="0" indent="0">
              <a:spcBef>
                <a:spcPts val="600"/>
              </a:spcBef>
              <a:buNone/>
            </a:pPr>
            <a:endParaRPr lang="de-DE" sz="2000" b="1" dirty="0">
              <a:effectLst/>
              <a:latin typeface="Calibri Light" panose="020F0302020204030204" pitchFamily="34" charset="0"/>
              <a:ea typeface="Times New Roman" panose="02020603050405020304" pitchFamily="18" charset="0"/>
              <a:cs typeface="Times New Roman" panose="02020603050405020304" pitchFamily="18" charset="0"/>
            </a:endParaRPr>
          </a:p>
          <a:p>
            <a:r>
              <a:rPr lang="de-DE" sz="2000" dirty="0">
                <a:effectLst/>
                <a:latin typeface="Calibri" panose="020F0502020204030204" pitchFamily="34" charset="0"/>
                <a:ea typeface="Times New Roman" panose="02020603050405020304" pitchFamily="18" charset="0"/>
              </a:rPr>
              <a:t>Ein einziges Binnenschiff holt große Gütermengen von der Straße, im Schnitt rund 150 bis 180 Lkw-Ladungen oder die Ladung eines Güterzuges. </a:t>
            </a:r>
            <a:r>
              <a:rPr lang="de-DE" sz="1100" i="1" dirty="0">
                <a:solidFill>
                  <a:srgbClr val="4472C4"/>
                </a:solidFill>
                <a:effectLst/>
                <a:latin typeface="Calibri" panose="020F0502020204030204" pitchFamily="34" charset="0"/>
                <a:ea typeface="Times New Roman" panose="02020603050405020304" pitchFamily="18" charset="0"/>
              </a:rPr>
              <a:t>(</a:t>
            </a:r>
            <a:r>
              <a:rPr lang="de-DE" sz="1100" i="1"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2"/>
              </a:rPr>
              <a:t>https://www.dvz.de/dossiers/nachhaltigkeit-dossier/detail/news/hgk-shipping-ceo-binnenschifffahrt-ist-wichtiger-faktor-fuer klimaneutralitaet.html</a:t>
            </a:r>
            <a:r>
              <a:rPr lang="de-DE" sz="1100" i="1"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rPr>
              <a:t>)</a:t>
            </a:r>
            <a:endParaRPr lang="de-DE" sz="2000" dirty="0">
              <a:effectLst/>
              <a:latin typeface="Calibri" panose="020F0502020204030204" pitchFamily="34" charset="0"/>
              <a:ea typeface="Times New Roman" panose="02020603050405020304" pitchFamily="18" charset="0"/>
              <a:cs typeface="Calibri" panose="020F0502020204030204" pitchFamily="34" charset="0"/>
            </a:endParaRPr>
          </a:p>
          <a:p>
            <a:r>
              <a:rPr lang="de-DE" sz="2000" dirty="0">
                <a:latin typeface="Calibri" panose="020F0502020204030204" pitchFamily="34" charset="0"/>
                <a:ea typeface="Times New Roman" panose="02020603050405020304" pitchFamily="18" charset="0"/>
                <a:cs typeface="Calibri" panose="020F0502020204030204" pitchFamily="34" charset="0"/>
              </a:rPr>
              <a:t>Zur </a:t>
            </a:r>
            <a:r>
              <a:rPr lang="de-DE" sz="2000" dirty="0">
                <a:effectLst/>
                <a:latin typeface="Calibri" panose="020F0502020204030204" pitchFamily="34" charset="0"/>
                <a:ea typeface="Times New Roman" panose="02020603050405020304" pitchFamily="18" charset="0"/>
                <a:cs typeface="Calibri" panose="020F0502020204030204" pitchFamily="34" charset="0"/>
              </a:rPr>
              <a:t>Konzeption einer umfassenden Mobilitätsstrategie für einen umweltschonenden, klimaneutralen Gütertransport gehört das Zusammenspiel aller Verkehrsträger. </a:t>
            </a:r>
          </a:p>
          <a:p>
            <a:r>
              <a:rPr lang="de-DE" sz="2000" dirty="0">
                <a:effectLst/>
                <a:latin typeface="Calibri" panose="020F0502020204030204" pitchFamily="34" charset="0"/>
                <a:ea typeface="Times New Roman" panose="02020603050405020304" pitchFamily="18" charset="0"/>
                <a:cs typeface="Calibri" panose="020F0502020204030204" pitchFamily="34" charset="0"/>
              </a:rPr>
              <a:t>Die Binnenschifffahrt punktet bereits jetzt mit niedrigen Emissionswerten pro Tonnenkilometer und durch den geringeren Treibstoffverbrauch mit geringeren Kosten. </a:t>
            </a:r>
          </a:p>
          <a:p>
            <a:r>
              <a:rPr lang="de-DE" sz="2000" dirty="0">
                <a:effectLst/>
                <a:latin typeface="Calibri" panose="020F0502020204030204" pitchFamily="34" charset="0"/>
                <a:ea typeface="Times New Roman" panose="02020603050405020304" pitchFamily="18" charset="0"/>
                <a:cs typeface="Calibri" panose="020F0502020204030204" pitchFamily="34" charset="0"/>
              </a:rPr>
              <a:t>Wenn das Ziel erreicht wird, die Binnenschiffsflotte auf emissionsarme Antriebe, wie hybride Motore (Schubschiff „Elektra“) und alternative Kraftstoffe (Wasserstoff und Biomethan) umzurüsten, werden Transporte auf dem System Wasserstraße mittelfristig nahezu klimaneutral sein und sehr attraktiv für die Verlader werden.</a:t>
            </a:r>
            <a:endParaRPr lang="de-DE" sz="20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de-DE" dirty="0"/>
          </a:p>
        </p:txBody>
      </p:sp>
      <p:pic>
        <p:nvPicPr>
          <p:cNvPr id="4" name="Picture 5">
            <a:extLst>
              <a:ext uri="{FF2B5EF4-FFF2-40B4-BE49-F238E27FC236}">
                <a16:creationId xmlns:a16="http://schemas.microsoft.com/office/drawing/2014/main" id="{A7CC7241-48C4-89EE-68F5-1754FEC90A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3307"/>
            <a:ext cx="12192000" cy="781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el 1">
            <a:extLst>
              <a:ext uri="{FF2B5EF4-FFF2-40B4-BE49-F238E27FC236}">
                <a16:creationId xmlns:a16="http://schemas.microsoft.com/office/drawing/2014/main" id="{A82FBE27-7C02-7574-5BCF-40CC84FA6B95}"/>
              </a:ext>
            </a:extLst>
          </p:cNvPr>
          <p:cNvSpPr>
            <a:spLocks noGrp="1"/>
          </p:cNvSpPr>
          <p:nvPr>
            <p:ph type="title"/>
          </p:nvPr>
        </p:nvSpPr>
        <p:spPr>
          <a:xfrm>
            <a:off x="838200" y="365125"/>
            <a:ext cx="10515600" cy="1325563"/>
          </a:xfrm>
        </p:spPr>
        <p:txBody>
          <a:bodyPr>
            <a:normAutofit fontScale="90000"/>
          </a:bodyPr>
          <a:lstStyle/>
          <a:p>
            <a:pPr algn="ctr"/>
            <a:br>
              <a:rPr lang="de-DE" sz="2700" b="1" dirty="0">
                <a:latin typeface="Calibri Light" panose="020F0302020204030204" pitchFamily="34" charset="0"/>
                <a:ea typeface="Times New Roman" panose="02020603050405020304" pitchFamily="18" charset="0"/>
                <a:cs typeface="Times New Roman" panose="02020603050405020304" pitchFamily="18" charset="0"/>
              </a:rPr>
            </a:br>
            <a:br>
              <a:rPr lang="de-DE" sz="2700" b="1" dirty="0">
                <a:latin typeface="Calibri Light" panose="020F0302020204030204" pitchFamily="34" charset="0"/>
                <a:ea typeface="Times New Roman" panose="02020603050405020304" pitchFamily="18" charset="0"/>
                <a:cs typeface="Times New Roman" panose="02020603050405020304" pitchFamily="18" charset="0"/>
              </a:rPr>
            </a:br>
            <a:br>
              <a:rPr lang="de-DE" sz="2700" b="1" dirty="0">
                <a:latin typeface="Calibri Light" panose="020F0302020204030204" pitchFamily="34" charset="0"/>
                <a:ea typeface="Times New Roman" panose="02020603050405020304" pitchFamily="18" charset="0"/>
                <a:cs typeface="Times New Roman" panose="02020603050405020304" pitchFamily="18" charset="0"/>
              </a:rPr>
            </a:br>
            <a:r>
              <a:rPr lang="de-DE" sz="2700" b="1" dirty="0">
                <a:latin typeface="+mn-lt"/>
                <a:ea typeface="Times New Roman" panose="02020603050405020304" pitchFamily="18" charset="0"/>
                <a:cs typeface="Times New Roman" panose="02020603050405020304" pitchFamily="18" charset="0"/>
              </a:rPr>
              <a:t>Perspektiven der Binnenschifffahrt</a:t>
            </a:r>
            <a:br>
              <a:rPr lang="de-DE" b="1" dirty="0">
                <a:latin typeface="Calibri Light" panose="020F0302020204030204" pitchFamily="34" charset="0"/>
                <a:ea typeface="Times New Roman" panose="02020603050405020304" pitchFamily="18" charset="0"/>
                <a:cs typeface="Times New Roman" panose="02020603050405020304" pitchFamily="18" charset="0"/>
              </a:rPr>
            </a:br>
            <a:endParaRPr lang="de-DE" dirty="0"/>
          </a:p>
        </p:txBody>
      </p:sp>
      <p:sp>
        <p:nvSpPr>
          <p:cNvPr id="2" name="Fußzeilenplatzhalter 1">
            <a:extLst>
              <a:ext uri="{FF2B5EF4-FFF2-40B4-BE49-F238E27FC236}">
                <a16:creationId xmlns:a16="http://schemas.microsoft.com/office/drawing/2014/main" id="{8FA3EA65-E45D-9264-5D99-1BFD4E7B1C0F}"/>
              </a:ext>
            </a:extLst>
          </p:cNvPr>
          <p:cNvSpPr>
            <a:spLocks noGrp="1"/>
          </p:cNvSpPr>
          <p:nvPr>
            <p:ph type="ftr" sz="quarter" idx="11"/>
          </p:nvPr>
        </p:nvSpPr>
        <p:spPr/>
        <p:txBody>
          <a:bodyPr/>
          <a:lstStyle/>
          <a:p>
            <a:r>
              <a:rPr lang="de-DE"/>
              <a:t>Dr. Jürgen Lange</a:t>
            </a:r>
          </a:p>
        </p:txBody>
      </p:sp>
      <p:sp>
        <p:nvSpPr>
          <p:cNvPr id="6" name="Foliennummernplatzhalter 5">
            <a:extLst>
              <a:ext uri="{FF2B5EF4-FFF2-40B4-BE49-F238E27FC236}">
                <a16:creationId xmlns:a16="http://schemas.microsoft.com/office/drawing/2014/main" id="{9F3395E7-3DB0-B9F7-23D7-AED334112DD7}"/>
              </a:ext>
            </a:extLst>
          </p:cNvPr>
          <p:cNvSpPr>
            <a:spLocks noGrp="1"/>
          </p:cNvSpPr>
          <p:nvPr>
            <p:ph type="sldNum" sz="quarter" idx="12"/>
          </p:nvPr>
        </p:nvSpPr>
        <p:spPr/>
        <p:txBody>
          <a:bodyPr/>
          <a:lstStyle/>
          <a:p>
            <a:fld id="{F400E279-D308-47F2-BB85-2C172B20F2AF}" type="slidenum">
              <a:rPr lang="de-DE" smtClean="0"/>
              <a:t>5</a:t>
            </a:fld>
            <a:endParaRPr lang="de-DE"/>
          </a:p>
        </p:txBody>
      </p:sp>
    </p:spTree>
    <p:extLst>
      <p:ext uri="{BB962C8B-B14F-4D97-AF65-F5344CB8AC3E}">
        <p14:creationId xmlns:p14="http://schemas.microsoft.com/office/powerpoint/2010/main" val="3232303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9371A5-28CC-AF3C-82DB-567B45E5E4F5}"/>
              </a:ext>
            </a:extLst>
          </p:cNvPr>
          <p:cNvSpPr>
            <a:spLocks noGrp="1"/>
          </p:cNvSpPr>
          <p:nvPr>
            <p:ph type="title"/>
          </p:nvPr>
        </p:nvSpPr>
        <p:spPr>
          <a:xfrm>
            <a:off x="324464" y="1075045"/>
            <a:ext cx="10931013" cy="550606"/>
          </a:xfrm>
        </p:spPr>
        <p:txBody>
          <a:bodyPr>
            <a:normAutofit fontScale="90000"/>
          </a:bodyPr>
          <a:lstStyle/>
          <a:p>
            <a:pPr algn="ctr"/>
            <a:br>
              <a:rPr lang="de-DE" sz="2700" b="1" dirty="0">
                <a:latin typeface="Calibri Light" panose="020F0302020204030204" pitchFamily="34" charset="0"/>
                <a:ea typeface="Times New Roman" panose="02020603050405020304" pitchFamily="18" charset="0"/>
                <a:cs typeface="Times New Roman" panose="02020603050405020304" pitchFamily="18" charset="0"/>
              </a:rPr>
            </a:br>
            <a:r>
              <a:rPr lang="de-DE" sz="2700" b="1" dirty="0">
                <a:latin typeface="+mn-lt"/>
                <a:ea typeface="Times New Roman" panose="02020603050405020304" pitchFamily="18" charset="0"/>
                <a:cs typeface="Times New Roman" panose="02020603050405020304" pitchFamily="18" charset="0"/>
              </a:rPr>
              <a:t>Der Faktor Wasser</a:t>
            </a:r>
            <a:br>
              <a:rPr lang="de-DE" b="1" dirty="0">
                <a:latin typeface="Calibri Light" panose="020F0302020204030204" pitchFamily="34" charset="0"/>
                <a:ea typeface="Times New Roman" panose="02020603050405020304" pitchFamily="18" charset="0"/>
                <a:cs typeface="Times New Roman" panose="02020603050405020304" pitchFamily="18" charset="0"/>
              </a:rPr>
            </a:br>
            <a:endParaRPr lang="de-DE" dirty="0"/>
          </a:p>
        </p:txBody>
      </p:sp>
      <p:sp>
        <p:nvSpPr>
          <p:cNvPr id="3" name="Inhaltsplatzhalter 2">
            <a:extLst>
              <a:ext uri="{FF2B5EF4-FFF2-40B4-BE49-F238E27FC236}">
                <a16:creationId xmlns:a16="http://schemas.microsoft.com/office/drawing/2014/main" id="{0F60FD1C-A0AE-BFB1-4D79-FF57C678A8F5}"/>
              </a:ext>
            </a:extLst>
          </p:cNvPr>
          <p:cNvSpPr>
            <a:spLocks noGrp="1"/>
          </p:cNvSpPr>
          <p:nvPr>
            <p:ph idx="1"/>
          </p:nvPr>
        </p:nvSpPr>
        <p:spPr>
          <a:xfrm>
            <a:off x="405581" y="1176696"/>
            <a:ext cx="10498393" cy="5007794"/>
          </a:xfrm>
        </p:spPr>
        <p:txBody>
          <a:bodyPr>
            <a:normAutofit fontScale="25000" lnSpcReduction="20000"/>
          </a:bodyPr>
          <a:lstStyle/>
          <a:p>
            <a:pPr>
              <a:lnSpc>
                <a:spcPct val="115000"/>
              </a:lnSpc>
              <a:spcAft>
                <a:spcPts val="800"/>
              </a:spcAft>
            </a:pPr>
            <a:endParaRPr lang="de-DE" sz="1800" dirty="0">
              <a:latin typeface="Calibri" panose="020F0502020204030204" pitchFamily="34" charset="0"/>
              <a:ea typeface="Times New Roman" panose="02020603050405020304" pitchFamily="18" charset="0"/>
              <a:cs typeface="Calibri" panose="020F0502020204030204" pitchFamily="34" charset="0"/>
            </a:endParaRPr>
          </a:p>
          <a:p>
            <a:pPr>
              <a:lnSpc>
                <a:spcPct val="115000"/>
              </a:lnSpc>
              <a:spcAft>
                <a:spcPts val="800"/>
              </a:spcAft>
            </a:pPr>
            <a:r>
              <a:rPr lang="de-DE" sz="7200" dirty="0">
                <a:latin typeface="Calibri" panose="020F0502020204030204" pitchFamily="34" charset="0"/>
                <a:ea typeface="Times New Roman" panose="02020603050405020304" pitchFamily="18" charset="0"/>
                <a:cs typeface="Calibri" panose="020F0502020204030204" pitchFamily="34" charset="0"/>
              </a:rPr>
              <a:t>In </a:t>
            </a:r>
            <a:r>
              <a:rPr lang="de-DE" sz="7200" dirty="0">
                <a:effectLst/>
                <a:latin typeface="Calibri" panose="020F0502020204030204" pitchFamily="34" charset="0"/>
                <a:ea typeface="Times New Roman" panose="02020603050405020304" pitchFamily="18" charset="0"/>
                <a:cs typeface="Calibri" panose="020F0502020204030204" pitchFamily="34" charset="0"/>
              </a:rPr>
              <a:t>Zukunft muss, bei allen Bemühungen zur Klimaneutralität des Gütertransportes, ein </a:t>
            </a:r>
            <a:r>
              <a:rPr lang="de-DE" sz="7200"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existentieller Faktor </a:t>
            </a:r>
            <a:r>
              <a:rPr lang="de-DE" sz="7200" dirty="0">
                <a:effectLst/>
                <a:latin typeface="Calibri" panose="020F0502020204030204" pitchFamily="34" charset="0"/>
                <a:ea typeface="Times New Roman" panose="02020603050405020304" pitchFamily="18" charset="0"/>
                <a:cs typeface="Calibri" panose="020F0502020204030204" pitchFamily="34" charset="0"/>
              </a:rPr>
              <a:t>berücksichtigt werden, </a:t>
            </a:r>
            <a:r>
              <a:rPr lang="de-DE" sz="7200"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das Wasser</a:t>
            </a:r>
            <a:r>
              <a:rPr lang="de-DE" sz="7200" dirty="0">
                <a:effectLst/>
                <a:latin typeface="Calibri" panose="020F0502020204030204" pitchFamily="34" charset="0"/>
                <a:ea typeface="Times New Roman" panose="02020603050405020304" pitchFamily="18" charset="0"/>
                <a:cs typeface="Calibri" panose="020F0502020204030204" pitchFamily="34" charset="0"/>
              </a:rPr>
              <a:t>. Egal welcher Verkehrsträger bei der Ertüchtigung kommender Verkehre betrachtet wird, muss das Wasserproblem mitberücksichtigt werden. </a:t>
            </a:r>
            <a:r>
              <a:rPr lang="de-DE" sz="7200"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Binnenwasserstraßen sind </a:t>
            </a:r>
            <a:r>
              <a:rPr lang="de-DE" sz="7200" dirty="0">
                <a:effectLst/>
                <a:latin typeface="Calibri" panose="020F0502020204030204" pitchFamily="34" charset="0"/>
                <a:ea typeface="Times New Roman" panose="02020603050405020304" pitchFamily="18" charset="0"/>
                <a:cs typeface="Calibri" panose="020F0502020204030204" pitchFamily="34" charset="0"/>
              </a:rPr>
              <a:t>nicht nur die Hauptschlagadern einer zukünftigen Güterversorgung der Menschen, sondern </a:t>
            </a:r>
            <a:r>
              <a:rPr lang="de-DE" sz="7200"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auch Versorgungsadern des existenziellen Lebensmittels Wasser</a:t>
            </a:r>
            <a:r>
              <a:rPr lang="de-DE" sz="7200" dirty="0">
                <a:effectLst/>
                <a:latin typeface="Calibri" panose="020F0502020204030204" pitchFamily="34" charset="0"/>
                <a:ea typeface="Times New Roman" panose="02020603050405020304" pitchFamily="18" charset="0"/>
                <a:cs typeface="Calibri" panose="020F0502020204030204" pitchFamily="34" charset="0"/>
              </a:rPr>
              <a:t>. Hier ist eine Zusammenarbeit mit den kommunalen Wasserversorgern, den Umweltschutzorganisationen, den Wasser- und Schifffahrtsbehörden und den Hafen- und Schifffahrtsbetreibern zum gemeinsamen Verständnis ihrer Anliegen notwendig, zur gemeinsamen Lösung der Klimaauswirkungen Dürre und Wassermangel. </a:t>
            </a:r>
            <a:endParaRPr lang="de-DE" sz="72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a:lnSpc>
                <a:spcPct val="115000"/>
              </a:lnSpc>
              <a:spcAft>
                <a:spcPts val="800"/>
              </a:spcAft>
            </a:pPr>
            <a:r>
              <a:rPr lang="de-DE" sz="7200" dirty="0">
                <a:effectLst/>
                <a:latin typeface="Calibri" panose="020F0502020204030204" pitchFamily="34" charset="0"/>
                <a:ea typeface="Times New Roman" panose="02020603050405020304" pitchFamily="18" charset="0"/>
                <a:cs typeface="Calibri" panose="020F0502020204030204" pitchFamily="34" charset="0"/>
              </a:rPr>
              <a:t>Das Absinken des Grundwasserspiegels, nicht nur in den ausgewiesenen Dürregebieten wie Brandenburg etc., hat zu einem nicht geringen Anteil seinen Grund in der Versiegelung der Flächen. </a:t>
            </a:r>
            <a:r>
              <a:rPr lang="de-DE" sz="4400" dirty="0">
                <a:effectLst/>
                <a:latin typeface="Calibri" panose="020F0502020204030204" pitchFamily="34" charset="0"/>
                <a:ea typeface="Times New Roman" panose="02020603050405020304" pitchFamily="18" charset="0"/>
                <a:cs typeface="Calibri" panose="020F0502020204030204" pitchFamily="34" charset="0"/>
              </a:rPr>
              <a:t>(Ein Kilometer Neustreifen einer Autobahn beansprucht vier Hektar Fläche, das gilt auch für den Ausbau des sehr ökologischen Transportsystems Schiene.) </a:t>
            </a:r>
            <a:r>
              <a:rPr lang="de-DE" sz="7200" dirty="0">
                <a:effectLst/>
                <a:latin typeface="Calibri" panose="020F0502020204030204" pitchFamily="34" charset="0"/>
                <a:ea typeface="Times New Roman" panose="02020603050405020304" pitchFamily="18" charset="0"/>
                <a:cs typeface="Calibri" panose="020F0502020204030204" pitchFamily="34" charset="0"/>
              </a:rPr>
              <a:t>Die Binnenwasserstraßen sind hier viel besser aufgestellt, es gilt jedoch, dass in der Zukunft das neben den Erhaltungsaktivitäten für eine Durchgängigkeit des Güterverkehrs das Wassermanagement der schiffbaren Kanäle und Flüsse zur Sicherung der Grundwasserkapazitäten und der ökologischen Stabilität der Gewässer eine hohe Priorität erhalten muss. Natürlich belassene Ufersäume sind nicht nur ein Gewinn für die Fauna und Flora, sondern auch existenzsichernd für die Menschen, die aus den Oberflächen- und Grundwasserreservaten ihr Trinkwasser beziehen. </a:t>
            </a:r>
            <a:endParaRPr lang="de-DE" sz="7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spcBef>
                <a:spcPts val="600"/>
              </a:spcBef>
              <a:buNone/>
            </a:pPr>
            <a:endParaRPr lang="de-DE" dirty="0"/>
          </a:p>
        </p:txBody>
      </p:sp>
      <p:pic>
        <p:nvPicPr>
          <p:cNvPr id="4" name="Picture 5">
            <a:extLst>
              <a:ext uri="{FF2B5EF4-FFF2-40B4-BE49-F238E27FC236}">
                <a16:creationId xmlns:a16="http://schemas.microsoft.com/office/drawing/2014/main" id="{D980B3E9-56F0-DF24-4C8E-2E47CD3688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307"/>
            <a:ext cx="12192000" cy="781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ußzeilenplatzhalter 4">
            <a:extLst>
              <a:ext uri="{FF2B5EF4-FFF2-40B4-BE49-F238E27FC236}">
                <a16:creationId xmlns:a16="http://schemas.microsoft.com/office/drawing/2014/main" id="{51B0D807-F1F7-9AAC-792C-0CF1B82279E2}"/>
              </a:ext>
            </a:extLst>
          </p:cNvPr>
          <p:cNvSpPr>
            <a:spLocks noGrp="1"/>
          </p:cNvSpPr>
          <p:nvPr>
            <p:ph type="ftr" sz="quarter" idx="11"/>
          </p:nvPr>
        </p:nvSpPr>
        <p:spPr/>
        <p:txBody>
          <a:bodyPr/>
          <a:lstStyle/>
          <a:p>
            <a:r>
              <a:rPr lang="de-DE"/>
              <a:t>Dr. Jürgen Lange</a:t>
            </a:r>
          </a:p>
        </p:txBody>
      </p:sp>
      <p:sp>
        <p:nvSpPr>
          <p:cNvPr id="6" name="Foliennummernplatzhalter 5">
            <a:extLst>
              <a:ext uri="{FF2B5EF4-FFF2-40B4-BE49-F238E27FC236}">
                <a16:creationId xmlns:a16="http://schemas.microsoft.com/office/drawing/2014/main" id="{478B6780-8A78-C55C-26B3-A1C912BD7A80}"/>
              </a:ext>
            </a:extLst>
          </p:cNvPr>
          <p:cNvSpPr>
            <a:spLocks noGrp="1"/>
          </p:cNvSpPr>
          <p:nvPr>
            <p:ph type="sldNum" sz="quarter" idx="12"/>
          </p:nvPr>
        </p:nvSpPr>
        <p:spPr/>
        <p:txBody>
          <a:bodyPr/>
          <a:lstStyle/>
          <a:p>
            <a:fld id="{F400E279-D308-47F2-BB85-2C172B20F2AF}" type="slidenum">
              <a:rPr lang="de-DE" smtClean="0"/>
              <a:t>6</a:t>
            </a:fld>
            <a:endParaRPr lang="de-DE"/>
          </a:p>
        </p:txBody>
      </p:sp>
    </p:spTree>
    <p:extLst>
      <p:ext uri="{BB962C8B-B14F-4D97-AF65-F5344CB8AC3E}">
        <p14:creationId xmlns:p14="http://schemas.microsoft.com/office/powerpoint/2010/main" val="3212672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18A094-8887-E4B4-442E-866BF8CA082D}"/>
              </a:ext>
            </a:extLst>
          </p:cNvPr>
          <p:cNvSpPr>
            <a:spLocks noGrp="1"/>
          </p:cNvSpPr>
          <p:nvPr>
            <p:ph type="title"/>
          </p:nvPr>
        </p:nvSpPr>
        <p:spPr>
          <a:xfrm>
            <a:off x="838200" y="908924"/>
            <a:ext cx="10515600" cy="781764"/>
          </a:xfrm>
        </p:spPr>
        <p:txBody>
          <a:bodyPr>
            <a:normAutofit/>
          </a:bodyPr>
          <a:lstStyle/>
          <a:p>
            <a:r>
              <a:rPr lang="de-DE" sz="2800" b="1" dirty="0">
                <a:latin typeface="+mn-lt"/>
              </a:rPr>
              <a:t>		Potentiale der Binnenschifffahrt</a:t>
            </a:r>
          </a:p>
        </p:txBody>
      </p:sp>
      <p:sp>
        <p:nvSpPr>
          <p:cNvPr id="3" name="Inhaltsplatzhalter 2">
            <a:extLst>
              <a:ext uri="{FF2B5EF4-FFF2-40B4-BE49-F238E27FC236}">
                <a16:creationId xmlns:a16="http://schemas.microsoft.com/office/drawing/2014/main" id="{88BED30D-A95A-7A24-7653-AC4CFCA94906}"/>
              </a:ext>
            </a:extLst>
          </p:cNvPr>
          <p:cNvSpPr>
            <a:spLocks noGrp="1"/>
          </p:cNvSpPr>
          <p:nvPr>
            <p:ph idx="1"/>
          </p:nvPr>
        </p:nvSpPr>
        <p:spPr/>
        <p:txBody>
          <a:bodyPr>
            <a:normAutofit fontScale="70000" lnSpcReduction="20000"/>
          </a:bodyPr>
          <a:lstStyle/>
          <a:p>
            <a:r>
              <a:rPr lang="de-DE" sz="2800" dirty="0">
                <a:effectLst/>
                <a:latin typeface="Calibri" panose="020F0502020204030204" pitchFamily="34" charset="0"/>
                <a:ea typeface="Times New Roman" panose="02020603050405020304" pitchFamily="18" charset="0"/>
                <a:cs typeface="Calibri" panose="020F0502020204030204" pitchFamily="34" charset="0"/>
              </a:rPr>
              <a:t>Der zukünftige klimaverträgliche Gütertransport wird sich der Aufgabe stellen müssen, die  ökologischen Vorteile des Gütertransports auf dem Wasser zu nutzen, ohne dabei durch den Ausbau der Wasserstraßen die Gewässer in ihrer Funktion als Lebensraum und für die Wasserversorgung zu beeinträchtigen. </a:t>
            </a:r>
            <a:endParaRPr lang="de-DE" dirty="0">
              <a:latin typeface="Calibri" panose="020F0502020204030204" pitchFamily="34" charset="0"/>
              <a:ea typeface="Times New Roman" panose="02020603050405020304" pitchFamily="18" charset="0"/>
              <a:cs typeface="Calibri" panose="020F0502020204030204" pitchFamily="34" charset="0"/>
            </a:endParaRPr>
          </a:p>
          <a:p>
            <a:r>
              <a:rPr lang="de-DE" sz="2800" dirty="0">
                <a:effectLst/>
                <a:latin typeface="Calibri" panose="020F0502020204030204" pitchFamily="34" charset="0"/>
                <a:ea typeface="Times New Roman" panose="02020603050405020304" pitchFamily="18" charset="0"/>
                <a:cs typeface="Calibri" panose="020F0502020204030204" pitchFamily="34" charset="0"/>
              </a:rPr>
              <a:t>Die Binnenschifffahrt ist technisch in der Lage, auch bei sehr niedrigen Wasserständen große Gütermengen umweltverträglich zu transportieren. Insbesondere die neuesten Entwicklungen flachgängiger Fahrzeuge, verbunden mit Leichtbaueffekten, die ansatzweise bereits auf dem Rhein eingesetzt werden, sind auf der Elbe und Oder einsetzbar</a:t>
            </a:r>
            <a:r>
              <a:rPr lang="de-DE" sz="2000" dirty="0">
                <a:effectLst/>
                <a:latin typeface="Calibri" panose="020F0502020204030204" pitchFamily="34" charset="0"/>
                <a:ea typeface="Times New Roman" panose="02020603050405020304" pitchFamily="18" charset="0"/>
                <a:cs typeface="Calibri" panose="020F0502020204030204" pitchFamily="34" charset="0"/>
              </a:rPr>
              <a:t>. (Die Reederei Rhenus ist ein gutes Beispiel für den Einsatz solcher konstruktiven Transportlösungen, sie baut bzw. setzt schon zwei große Koppelverbände ein.) </a:t>
            </a:r>
          </a:p>
          <a:p>
            <a:r>
              <a:rPr lang="de-DE" dirty="0">
                <a:latin typeface="Calibri" panose="020F0502020204030204" pitchFamily="34" charset="0"/>
                <a:ea typeface="Times New Roman" panose="02020603050405020304" pitchFamily="18" charset="0"/>
                <a:cs typeface="Calibri" panose="020F0502020204030204" pitchFamily="34" charset="0"/>
              </a:rPr>
              <a:t>Der Containertransport vom CT Swinemünde in die Ballungsräume um Breslau über die Oder</a:t>
            </a:r>
            <a:r>
              <a:rPr lang="de-DE" sz="2800" dirty="0">
                <a:effectLst/>
                <a:latin typeface="Calibri" panose="020F0502020204030204" pitchFamily="34" charset="0"/>
                <a:ea typeface="Times New Roman" panose="02020603050405020304" pitchFamily="18" charset="0"/>
                <a:cs typeface="Calibri" panose="020F0502020204030204" pitchFamily="34" charset="0"/>
              </a:rPr>
              <a:t>, </a:t>
            </a:r>
            <a:r>
              <a:rPr lang="de-DE" dirty="0">
                <a:latin typeface="Calibri" panose="020F0502020204030204" pitchFamily="34" charset="0"/>
                <a:ea typeface="Times New Roman" panose="02020603050405020304" pitchFamily="18" charset="0"/>
                <a:cs typeface="Calibri" panose="020F0502020204030204" pitchFamily="34" charset="0"/>
              </a:rPr>
              <a:t>ist </a:t>
            </a:r>
            <a:r>
              <a:rPr lang="de-DE" sz="2800" dirty="0">
                <a:effectLst/>
                <a:latin typeface="Calibri" panose="020F0502020204030204" pitchFamily="34" charset="0"/>
                <a:ea typeface="Times New Roman" panose="02020603050405020304" pitchFamily="18" charset="0"/>
                <a:cs typeface="Calibri" panose="020F0502020204030204" pitchFamily="34" charset="0"/>
              </a:rPr>
              <a:t>durch flachgehende Fahrzeuge wirtschaftlich möglich. </a:t>
            </a:r>
          </a:p>
          <a:p>
            <a:r>
              <a:rPr lang="de-DE" sz="2800" dirty="0">
                <a:effectLst/>
                <a:latin typeface="Calibri" panose="020F0502020204030204" pitchFamily="34" charset="0"/>
                <a:ea typeface="Times New Roman" panose="02020603050405020304" pitchFamily="18" charset="0"/>
                <a:cs typeface="Calibri" panose="020F0502020204030204" pitchFamily="34" charset="0"/>
              </a:rPr>
              <a:t>Durch eine konsequente Umsetzung der digitalen Logistik- und Navigationsunterstützungs-technologien, wie z.B. der autonome Betrieb von Binnenschiffen </a:t>
            </a:r>
            <a:r>
              <a:rPr lang="de-DE" sz="2000" dirty="0">
                <a:effectLst/>
                <a:latin typeface="Calibri" panose="020F0502020204030204" pitchFamily="34" charset="0"/>
                <a:ea typeface="Times New Roman" panose="02020603050405020304" pitchFamily="18" charset="0"/>
                <a:cs typeface="Calibri" panose="020F0502020204030204" pitchFamily="34" charset="0"/>
              </a:rPr>
              <a:t>(Tests sind bereits in Projekten z.B. im Oder/Spree-Kanal durchgeführt worden)</a:t>
            </a:r>
            <a:r>
              <a:rPr lang="de-DE" sz="2800" dirty="0">
                <a:effectLst/>
                <a:latin typeface="Calibri" panose="020F0502020204030204" pitchFamily="34" charset="0"/>
                <a:ea typeface="Times New Roman" panose="02020603050405020304" pitchFamily="18" charset="0"/>
                <a:cs typeface="Calibri" panose="020F0502020204030204" pitchFamily="34" charset="0"/>
              </a:rPr>
              <a:t> mit dem Ziel, die Sicherheit und Leichtigkeit des Transportes bei wechselnden Wasserständen durch automatisierte landseitige Assistenz Systeme zu garantieren, kann die ökologische Transportproblematik durch den Gütertransport auf den Wasserwegen beseitigt werden.  </a:t>
            </a:r>
            <a:endParaRPr lang="de-DE" sz="2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de-DE" dirty="0"/>
          </a:p>
        </p:txBody>
      </p:sp>
      <p:pic>
        <p:nvPicPr>
          <p:cNvPr id="4" name="Picture 5">
            <a:extLst>
              <a:ext uri="{FF2B5EF4-FFF2-40B4-BE49-F238E27FC236}">
                <a16:creationId xmlns:a16="http://schemas.microsoft.com/office/drawing/2014/main" id="{1FCAA25C-6836-1299-44D9-4ECC250EB5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3475"/>
            <a:ext cx="12192000" cy="781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ußzeilenplatzhalter 4">
            <a:extLst>
              <a:ext uri="{FF2B5EF4-FFF2-40B4-BE49-F238E27FC236}">
                <a16:creationId xmlns:a16="http://schemas.microsoft.com/office/drawing/2014/main" id="{03608DCC-DC81-0D3D-AFC5-C2BBB81533AC}"/>
              </a:ext>
            </a:extLst>
          </p:cNvPr>
          <p:cNvSpPr>
            <a:spLocks noGrp="1"/>
          </p:cNvSpPr>
          <p:nvPr>
            <p:ph type="ftr" sz="quarter" idx="11"/>
          </p:nvPr>
        </p:nvSpPr>
        <p:spPr/>
        <p:txBody>
          <a:bodyPr/>
          <a:lstStyle/>
          <a:p>
            <a:r>
              <a:rPr lang="de-DE"/>
              <a:t>Dr. Jürgen Lange</a:t>
            </a:r>
          </a:p>
        </p:txBody>
      </p:sp>
      <p:sp>
        <p:nvSpPr>
          <p:cNvPr id="6" name="Foliennummernplatzhalter 5">
            <a:extLst>
              <a:ext uri="{FF2B5EF4-FFF2-40B4-BE49-F238E27FC236}">
                <a16:creationId xmlns:a16="http://schemas.microsoft.com/office/drawing/2014/main" id="{759DA1F7-C650-72B6-1B62-265F8667209F}"/>
              </a:ext>
            </a:extLst>
          </p:cNvPr>
          <p:cNvSpPr>
            <a:spLocks noGrp="1"/>
          </p:cNvSpPr>
          <p:nvPr>
            <p:ph type="sldNum" sz="quarter" idx="12"/>
          </p:nvPr>
        </p:nvSpPr>
        <p:spPr/>
        <p:txBody>
          <a:bodyPr/>
          <a:lstStyle/>
          <a:p>
            <a:fld id="{F400E279-D308-47F2-BB85-2C172B20F2AF}" type="slidenum">
              <a:rPr lang="de-DE" smtClean="0"/>
              <a:t>7</a:t>
            </a:fld>
            <a:endParaRPr lang="de-DE"/>
          </a:p>
        </p:txBody>
      </p:sp>
    </p:spTree>
    <p:extLst>
      <p:ext uri="{BB962C8B-B14F-4D97-AF65-F5344CB8AC3E}">
        <p14:creationId xmlns:p14="http://schemas.microsoft.com/office/powerpoint/2010/main" val="3437708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1B2955-29FA-4995-B721-12CDE86A7ADE}"/>
              </a:ext>
            </a:extLst>
          </p:cNvPr>
          <p:cNvSpPr>
            <a:spLocks noGrp="1"/>
          </p:cNvSpPr>
          <p:nvPr>
            <p:ph type="title"/>
          </p:nvPr>
        </p:nvSpPr>
        <p:spPr>
          <a:xfrm>
            <a:off x="838200" y="1307690"/>
            <a:ext cx="10515600" cy="781764"/>
          </a:xfrm>
        </p:spPr>
        <p:txBody>
          <a:bodyPr>
            <a:normAutofit/>
          </a:bodyPr>
          <a:lstStyle/>
          <a:p>
            <a:r>
              <a:rPr lang="de-DE" sz="4800" b="1" dirty="0"/>
              <a:t>Resümee</a:t>
            </a:r>
          </a:p>
        </p:txBody>
      </p:sp>
      <p:sp>
        <p:nvSpPr>
          <p:cNvPr id="3" name="Inhaltsplatzhalter 2">
            <a:extLst>
              <a:ext uri="{FF2B5EF4-FFF2-40B4-BE49-F238E27FC236}">
                <a16:creationId xmlns:a16="http://schemas.microsoft.com/office/drawing/2014/main" id="{179B33E0-DE55-0E05-6512-E5D7239B3BC9}"/>
              </a:ext>
            </a:extLst>
          </p:cNvPr>
          <p:cNvSpPr>
            <a:spLocks noGrp="1"/>
          </p:cNvSpPr>
          <p:nvPr>
            <p:ph idx="1"/>
          </p:nvPr>
        </p:nvSpPr>
        <p:spPr/>
        <p:txBody>
          <a:bodyPr>
            <a:normAutofit fontScale="92500" lnSpcReduction="20000"/>
          </a:bodyPr>
          <a:lstStyle/>
          <a:p>
            <a:endParaRPr lang="de-DE" sz="1800" dirty="0">
              <a:effectLst/>
              <a:latin typeface="Calibri" panose="020F0502020204030204" pitchFamily="34" charset="0"/>
              <a:ea typeface="Times New Roman" panose="02020603050405020304" pitchFamily="18" charset="0"/>
              <a:cs typeface="Calibri" panose="020F0502020204030204" pitchFamily="34" charset="0"/>
            </a:endParaRPr>
          </a:p>
          <a:p>
            <a:endParaRPr lang="de-DE" sz="1800" dirty="0">
              <a:latin typeface="Calibri" panose="020F0502020204030204" pitchFamily="34" charset="0"/>
              <a:ea typeface="Times New Roman" panose="02020603050405020304" pitchFamily="18" charset="0"/>
              <a:cs typeface="Calibri" panose="020F0502020204030204" pitchFamily="34" charset="0"/>
            </a:endParaRPr>
          </a:p>
          <a:p>
            <a:pPr lvl="1"/>
            <a:r>
              <a:rPr lang="de-DE" sz="3200" dirty="0">
                <a:latin typeface="Calibri" panose="020F0502020204030204" pitchFamily="34" charset="0"/>
                <a:ea typeface="Times New Roman" panose="02020603050405020304" pitchFamily="18" charset="0"/>
                <a:cs typeface="Calibri" panose="020F0502020204030204" pitchFamily="34" charset="0"/>
              </a:rPr>
              <a:t>E</a:t>
            </a:r>
            <a:r>
              <a:rPr lang="de-DE" sz="3200" dirty="0">
                <a:effectLst/>
                <a:latin typeface="Calibri" panose="020F0502020204030204" pitchFamily="34" charset="0"/>
                <a:ea typeface="Times New Roman" panose="02020603050405020304" pitchFamily="18" charset="0"/>
                <a:cs typeface="Calibri" panose="020F0502020204030204" pitchFamily="34" charset="0"/>
              </a:rPr>
              <a:t>ine zukunftsweisende Ertüchtigung der Wasserstraßeninfrastruktur, unter gleichwertiger Berücksichtigung ökologischer und wasserwirtschaftlicher Belange, sowie die weitere Digitalisierung ist notwendig.</a:t>
            </a:r>
          </a:p>
          <a:p>
            <a:pPr marL="457200" lvl="1" indent="0">
              <a:buNone/>
            </a:pPr>
            <a:r>
              <a:rPr lang="de-DE" sz="3200" dirty="0">
                <a:effectLst/>
                <a:latin typeface="Calibri" panose="020F0502020204030204" pitchFamily="34" charset="0"/>
                <a:ea typeface="Times New Roman" panose="02020603050405020304" pitchFamily="18" charset="0"/>
                <a:cs typeface="Calibri" panose="020F0502020204030204" pitchFamily="34" charset="0"/>
              </a:rPr>
              <a:t> </a:t>
            </a:r>
          </a:p>
          <a:p>
            <a:pPr lvl="1"/>
            <a:r>
              <a:rPr lang="de-DE" sz="3200" dirty="0">
                <a:effectLst/>
                <a:latin typeface="Calibri" panose="020F0502020204030204" pitchFamily="34" charset="0"/>
                <a:ea typeface="Times New Roman" panose="02020603050405020304" pitchFamily="18" charset="0"/>
                <a:cs typeface="Times New Roman" panose="02020603050405020304" pitchFamily="18" charset="0"/>
              </a:rPr>
              <a:t>Und </a:t>
            </a:r>
            <a:r>
              <a:rPr lang="de-DE" sz="3200" dirty="0">
                <a:latin typeface="Calibri" panose="020F0502020204030204" pitchFamily="34" charset="0"/>
                <a:ea typeface="Times New Roman" panose="02020603050405020304" pitchFamily="18" charset="0"/>
                <a:cs typeface="Times New Roman" panose="02020603050405020304" pitchFamily="18" charset="0"/>
              </a:rPr>
              <a:t>n</a:t>
            </a:r>
            <a:r>
              <a:rPr lang="de-DE" sz="3200" dirty="0">
                <a:effectLst/>
                <a:latin typeface="Calibri" panose="020F0502020204030204" pitchFamily="34" charset="0"/>
                <a:ea typeface="Times New Roman" panose="02020603050405020304" pitchFamily="18" charset="0"/>
                <a:cs typeface="Times New Roman" panose="02020603050405020304" pitchFamily="18" charset="0"/>
              </a:rPr>
              <a:t>ur mit einem modernen und leistungsfähigen System Wasserstraße in intelligenter Kombination mit anderen Verkehrsträgern kann das EU-Ziel der Dekarbonisierung im Bereich Verkehr bis 2050 erreichen.</a:t>
            </a:r>
            <a:br>
              <a:rPr lang="de-DE" sz="3200" dirty="0">
                <a:effectLst/>
                <a:latin typeface="Calibri" panose="020F0502020204030204" pitchFamily="34" charset="0"/>
                <a:ea typeface="Times New Roman" panose="02020603050405020304" pitchFamily="18" charset="0"/>
                <a:cs typeface="Times New Roman" panose="02020603050405020304" pitchFamily="18" charset="0"/>
              </a:rPr>
            </a:br>
            <a:endParaRPr lang="de-DE" sz="32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de-DE" dirty="0"/>
          </a:p>
        </p:txBody>
      </p:sp>
      <p:pic>
        <p:nvPicPr>
          <p:cNvPr id="4" name="Picture 5">
            <a:extLst>
              <a:ext uri="{FF2B5EF4-FFF2-40B4-BE49-F238E27FC236}">
                <a16:creationId xmlns:a16="http://schemas.microsoft.com/office/drawing/2014/main" id="{A25DE649-B6A3-7410-F373-5ABDAB68D8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3475"/>
            <a:ext cx="12192000" cy="781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ußzeilenplatzhalter 4">
            <a:extLst>
              <a:ext uri="{FF2B5EF4-FFF2-40B4-BE49-F238E27FC236}">
                <a16:creationId xmlns:a16="http://schemas.microsoft.com/office/drawing/2014/main" id="{6B24A406-5FD1-063C-3B06-91CAF08EDE89}"/>
              </a:ext>
            </a:extLst>
          </p:cNvPr>
          <p:cNvSpPr>
            <a:spLocks noGrp="1"/>
          </p:cNvSpPr>
          <p:nvPr>
            <p:ph type="ftr" sz="quarter" idx="11"/>
          </p:nvPr>
        </p:nvSpPr>
        <p:spPr/>
        <p:txBody>
          <a:bodyPr/>
          <a:lstStyle/>
          <a:p>
            <a:r>
              <a:rPr lang="de-DE"/>
              <a:t>Dr. Jürgen Lange</a:t>
            </a:r>
          </a:p>
        </p:txBody>
      </p:sp>
      <p:sp>
        <p:nvSpPr>
          <p:cNvPr id="6" name="Foliennummernplatzhalter 5">
            <a:extLst>
              <a:ext uri="{FF2B5EF4-FFF2-40B4-BE49-F238E27FC236}">
                <a16:creationId xmlns:a16="http://schemas.microsoft.com/office/drawing/2014/main" id="{66CF298A-8D0D-C02F-54AC-CCD8C6F50D87}"/>
              </a:ext>
            </a:extLst>
          </p:cNvPr>
          <p:cNvSpPr>
            <a:spLocks noGrp="1"/>
          </p:cNvSpPr>
          <p:nvPr>
            <p:ph type="sldNum" sz="quarter" idx="12"/>
          </p:nvPr>
        </p:nvSpPr>
        <p:spPr/>
        <p:txBody>
          <a:bodyPr/>
          <a:lstStyle/>
          <a:p>
            <a:fld id="{F400E279-D308-47F2-BB85-2C172B20F2AF}" type="slidenum">
              <a:rPr lang="de-DE" smtClean="0"/>
              <a:t>8</a:t>
            </a:fld>
            <a:endParaRPr lang="de-DE"/>
          </a:p>
        </p:txBody>
      </p:sp>
    </p:spTree>
    <p:extLst>
      <p:ext uri="{BB962C8B-B14F-4D97-AF65-F5344CB8AC3E}">
        <p14:creationId xmlns:p14="http://schemas.microsoft.com/office/powerpoint/2010/main" val="236092557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943</Words>
  <Application>Microsoft Office PowerPoint</Application>
  <PresentationFormat>Breitbild</PresentationFormat>
  <Paragraphs>72</Paragraphs>
  <Slides>8</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8</vt:i4>
      </vt:variant>
    </vt:vector>
  </HeadingPairs>
  <TitlesOfParts>
    <vt:vector size="12" baseType="lpstr">
      <vt:lpstr>Arial</vt:lpstr>
      <vt:lpstr>Calibri</vt:lpstr>
      <vt:lpstr>Calibri Light</vt:lpstr>
      <vt:lpstr>Office</vt:lpstr>
      <vt:lpstr>27. Internationales Oder/Havel-Colloquium -13. September 2023 – Fürstenwalde – Altes Rathaus   </vt:lpstr>
      <vt:lpstr> Der Güterverkehr auf der Straße, der Schiene und der Wasserstraße </vt:lpstr>
      <vt:lpstr>Umweltvergleich der Güterverkehrsträger</vt:lpstr>
      <vt:lpstr>Umwelt-/Kostenvergleich der Güterverkehrsträger</vt:lpstr>
      <vt:lpstr>   Perspektiven der Binnenschifffahrt </vt:lpstr>
      <vt:lpstr> Der Faktor Wasser </vt:lpstr>
      <vt:lpstr>  Potentiale der Binnenschifffahrt</vt:lpstr>
      <vt:lpstr>Resümee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27. Internationales Oder/Havel-Colloquium -13. September 2023 – Fürstenwalde – Altes Rathaus   </dc:title>
  <dc:creator>Jürgen Lange</dc:creator>
  <cp:lastModifiedBy>Jürgen Lange</cp:lastModifiedBy>
  <cp:revision>8</cp:revision>
  <dcterms:created xsi:type="dcterms:W3CDTF">2023-08-24T09:05:17Z</dcterms:created>
  <dcterms:modified xsi:type="dcterms:W3CDTF">2023-08-24T12:23:36Z</dcterms:modified>
</cp:coreProperties>
</file>